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8" r:id="rId6"/>
    <p:sldId id="280" r:id="rId7"/>
    <p:sldId id="257" r:id="rId8"/>
    <p:sldId id="281" r:id="rId9"/>
    <p:sldId id="258" r:id="rId10"/>
    <p:sldId id="259" r:id="rId11"/>
    <p:sldId id="260" r:id="rId12"/>
    <p:sldId id="261" r:id="rId13"/>
    <p:sldId id="262" r:id="rId14"/>
    <p:sldId id="263" r:id="rId15"/>
    <p:sldId id="279" r:id="rId16"/>
    <p:sldId id="265" r:id="rId17"/>
    <p:sldId id="266" r:id="rId18"/>
    <p:sldId id="267" r:id="rId19"/>
    <p:sldId id="268" r:id="rId20"/>
    <p:sldId id="269" r:id="rId21"/>
    <p:sldId id="270" r:id="rId22"/>
    <p:sldId id="271" r:id="rId23"/>
    <p:sldId id="272" r:id="rId24"/>
    <p:sldId id="282" r:id="rId25"/>
    <p:sldId id="273" r:id="rId26"/>
    <p:sldId id="274" r:id="rId27"/>
    <p:sldId id="275" r:id="rId28"/>
    <p:sldId id="276" r:id="rId2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BB4E05-BE57-3E4C-FDC8-BFA38F755E6B}" name="Erika Mattsson" initials="EM" userId="S::erika.mattsson@akavanerityisalat.fi::a7861067-0a35-49bf-b0d3-39987fffb07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71" d="100"/>
          <a:sy n="71" d="100"/>
        </p:scale>
        <p:origin x="2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D4A5F6-DF54-4092-9D0A-36123DC75FD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8B34738-5AF4-4630-B86D-9A26139A6B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2B9F3EBC-5962-4537-A92C-7AF2DEF16458}"/>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EC82411E-7EC2-4D32-B230-8B35F09ADC8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1551284-4A82-4B0E-953F-28B883B253BA}"/>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216582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753C7F-917E-4383-9276-92202BAB8A2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DC074A4-C658-4D1D-A4CA-19776DDEDE78}"/>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845B0A3-1D05-446C-995E-133B73B3C33E}"/>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2D87A535-164F-48F4-B4EB-FA17E0C78CD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BD84176-8F93-468D-B5D7-713EF53B95D1}"/>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06525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23018D2-D3B2-4253-8B6E-C43C5298C8D5}"/>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9D10B7AF-3A0E-48D6-B862-7EBE40203A7B}"/>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5BE222E-C9D1-487B-A200-0E8E0C361C5A}"/>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162CDA8B-F9EE-4591-8F75-91F24FCC435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756E4EB-7FF2-4F62-BAFE-6FD6371B6926}"/>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44539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FE1C0A-AF0B-4744-B1FB-85E349B78DD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66E6AD1-B11E-4CFD-8688-4917CEFC1D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8816FFC-D755-4827-BF5E-2FF845C9247E}"/>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E32D2678-C106-41DD-9B90-7591E114F15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444FE3D-5D8D-4AF5-B92D-A4DCCB4FFD12}"/>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274880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C67356-3055-4267-89A6-3458D5C24E3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4E239207-1B8E-4A0E-9EFE-3B50445905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C90C6347-E4E4-47BF-82D1-1628A6366E44}"/>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91DF104F-32B2-483F-8C36-903CA313374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D2F03DA-62D8-43FB-8EFD-A478E05E98C3}"/>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83175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EA9292-5CAE-41AB-9DFB-93EF5A9FE45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5EB5E81-EA4E-4F5E-8426-22BEF7C2C46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9276EF04-866B-4839-B142-7A9323206322}"/>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DECB6448-8885-4B44-8B22-D2E3CE8A3015}"/>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6" name="Alatunnisteen paikkamerkki 5">
            <a:extLst>
              <a:ext uri="{FF2B5EF4-FFF2-40B4-BE49-F238E27FC236}">
                <a16:creationId xmlns:a16="http://schemas.microsoft.com/office/drawing/2014/main" id="{1CA9CED6-50A2-4B30-92E3-6191BFCC9D4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E63E3A5-0D65-4B49-B520-9BD8100D5773}"/>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171690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03AB34-63FC-46BC-AAE0-0C8108CDD82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2C882E8-969C-445E-861C-18A08EBBE6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C9286CE5-B1AF-429D-A0AE-45618A28CAC1}"/>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486D2EC5-326C-4AA4-8024-23A6416BC0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50D376B2-5B01-4321-949C-D274502E82A9}"/>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1345FE3-67D5-4C67-B023-5FBDB8AB110E}"/>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8" name="Alatunnisteen paikkamerkki 7">
            <a:extLst>
              <a:ext uri="{FF2B5EF4-FFF2-40B4-BE49-F238E27FC236}">
                <a16:creationId xmlns:a16="http://schemas.microsoft.com/office/drawing/2014/main" id="{16A0268A-3237-4144-857F-48877B20913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190B5DD-B883-4FFA-B285-0AE69E7C2A09}"/>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7495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F5D6F4-11C5-49D1-A904-AE5B2C3257E2}"/>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E5889E5C-D4A1-4A43-9334-69131CFC7055}"/>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4" name="Alatunnisteen paikkamerkki 3">
            <a:extLst>
              <a:ext uri="{FF2B5EF4-FFF2-40B4-BE49-F238E27FC236}">
                <a16:creationId xmlns:a16="http://schemas.microsoft.com/office/drawing/2014/main" id="{1077B644-8A62-403A-9064-BC0958F95E9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5FC22DD6-9A46-4F32-889E-58BC744D8B2F}"/>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236917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C816F28D-5918-4C5B-A3C3-E4EF88E414B8}"/>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3" name="Alatunnisteen paikkamerkki 2">
            <a:extLst>
              <a:ext uri="{FF2B5EF4-FFF2-40B4-BE49-F238E27FC236}">
                <a16:creationId xmlns:a16="http://schemas.microsoft.com/office/drawing/2014/main" id="{303C6397-B35C-44FC-825F-9DF0C14BF035}"/>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3AC319EA-78D3-4B38-8F57-958BC2489C56}"/>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83155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6299BF-ABAA-42FC-894A-B52043D763D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E4196C3A-E3C9-4E47-B86C-1C16C0F8EA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9A8E13E-E744-4996-8D19-C525D974E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0A5DF8C-3CB5-4B81-808D-438B304A0D5C}"/>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6" name="Alatunnisteen paikkamerkki 5">
            <a:extLst>
              <a:ext uri="{FF2B5EF4-FFF2-40B4-BE49-F238E27FC236}">
                <a16:creationId xmlns:a16="http://schemas.microsoft.com/office/drawing/2014/main" id="{9758440D-42B0-42A3-98AB-D7FDD98F301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B0BDAB7-BE7C-44A4-B1E0-7DAA0701EEF2}"/>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97562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9E3138-A746-422B-BBBF-BB29E10E6FF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1D04D3C5-1F3F-4316-B861-BE816D3829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CB0DCD8-2796-413F-B86D-AE0F7BBD9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5A52F24-F3F3-4825-857E-B888B651F847}"/>
              </a:ext>
            </a:extLst>
          </p:cNvPr>
          <p:cNvSpPr>
            <a:spLocks noGrp="1"/>
          </p:cNvSpPr>
          <p:nvPr>
            <p:ph type="dt" sz="half" idx="10"/>
          </p:nvPr>
        </p:nvSpPr>
        <p:spPr/>
        <p:txBody>
          <a:bodyPr/>
          <a:lstStyle/>
          <a:p>
            <a:fld id="{C313CB7F-8AC8-4124-B04E-DB6B905D07CA}" type="datetimeFigureOut">
              <a:rPr lang="fi-FI" smtClean="0"/>
              <a:t>18.3.2025</a:t>
            </a:fld>
            <a:endParaRPr lang="fi-FI"/>
          </a:p>
        </p:txBody>
      </p:sp>
      <p:sp>
        <p:nvSpPr>
          <p:cNvPr id="6" name="Alatunnisteen paikkamerkki 5">
            <a:extLst>
              <a:ext uri="{FF2B5EF4-FFF2-40B4-BE49-F238E27FC236}">
                <a16:creationId xmlns:a16="http://schemas.microsoft.com/office/drawing/2014/main" id="{22B121D2-2F86-4BFF-BC81-B6F7ADBF676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46A0A9B-62C6-4C95-9085-D5DD8FDC8848}"/>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07990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5B237BF4-A379-4132-B5E3-78CE79118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8875053-ACBD-403F-BBD7-3A83642FB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CCC2101-BF82-4090-8871-516673DEE2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3CB7F-8AC8-4124-B04E-DB6B905D07CA}" type="datetimeFigureOut">
              <a:rPr lang="fi-FI" smtClean="0"/>
              <a:t>18.3.2025</a:t>
            </a:fld>
            <a:endParaRPr lang="fi-FI"/>
          </a:p>
        </p:txBody>
      </p:sp>
      <p:sp>
        <p:nvSpPr>
          <p:cNvPr id="5" name="Alatunnisteen paikkamerkki 4">
            <a:extLst>
              <a:ext uri="{FF2B5EF4-FFF2-40B4-BE49-F238E27FC236}">
                <a16:creationId xmlns:a16="http://schemas.microsoft.com/office/drawing/2014/main" id="{84711BD9-B8FF-43DC-98C0-73336EFFDE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2611CA5D-9361-4F7B-A8B8-48438DAC64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21710-9D2B-4654-9083-C3402EE693D7}" type="slidenum">
              <a:rPr lang="fi-FI" smtClean="0"/>
              <a:t>‹#›</a:t>
            </a:fld>
            <a:endParaRPr lang="fi-FI"/>
          </a:p>
        </p:txBody>
      </p:sp>
    </p:spTree>
    <p:extLst>
      <p:ext uri="{BB962C8B-B14F-4D97-AF65-F5344CB8AC3E}">
        <p14:creationId xmlns:p14="http://schemas.microsoft.com/office/powerpoint/2010/main" val="919106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Kuva 4" descr="Kuva, joka sisältää kohteen teksti&#10;&#10;Kuvaus luotu automaattisesti">
            <a:extLst>
              <a:ext uri="{FF2B5EF4-FFF2-40B4-BE49-F238E27FC236}">
                <a16:creationId xmlns:a16="http://schemas.microsoft.com/office/drawing/2014/main" id="{F0B12987-F38A-4834-A59C-987C5F90F4D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marL="0" marR="0" lvl="0" indent="0" algn="ctr" defTabSz="914400" rtl="0" eaLnBrk="1" fontAlgn="auto" latinLnBrk="0" hangingPunct="1">
              <a:lnSpc>
                <a:spcPct val="100000"/>
              </a:lnSpc>
              <a:spcBef>
                <a:spcPts val="0"/>
              </a:spcBef>
              <a:spcAft>
                <a:spcPts val="1000"/>
              </a:spcAft>
              <a:buClr>
                <a:prstClr val="black"/>
              </a:buClr>
              <a:buSzPct val="100000"/>
              <a:buFont typeface="Arial"/>
              <a:buNone/>
              <a:tabLst/>
              <a:defRPr/>
            </a:pPr>
            <a:endParaRPr kumimoji="0" lang="en-US" sz="1600" b="0" i="0" u="none" strike="noStrike" kern="1200" cap="all" spc="0" normalizeH="0" baseline="0" noProof="0">
              <a:ln>
                <a:noFill/>
              </a:ln>
              <a:solidFill>
                <a:prstClr val="black"/>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ECB6F475-ED54-4D5E-B396-44E4C7BA259C}"/>
              </a:ext>
            </a:extLst>
          </p:cNvPr>
          <p:cNvSpPr>
            <a:spLocks noGrp="1"/>
          </p:cNvSpPr>
          <p:nvPr>
            <p:ph type="ctrTitle"/>
          </p:nvPr>
        </p:nvSpPr>
        <p:spPr>
          <a:xfrm>
            <a:off x="7689400" y="2979111"/>
            <a:ext cx="4544291" cy="2144682"/>
          </a:xfrm>
        </p:spPr>
        <p:txBody>
          <a:bodyPr>
            <a:noAutofit/>
          </a:bodyPr>
          <a:lstStyle/>
          <a:p>
            <a:r>
              <a:rPr lang="fi-FI" sz="3300" b="1" dirty="0"/>
              <a:t>Usein kysytyt </a:t>
            </a:r>
            <a:br>
              <a:rPr lang="fi-FI" sz="3300" b="1" dirty="0"/>
            </a:br>
            <a:r>
              <a:rPr lang="fi-FI" sz="3300" b="1" dirty="0"/>
              <a:t>kysymykset ylityö-, vuoronvaihto- ja saldojen kerryttämisen kiellosta</a:t>
            </a:r>
          </a:p>
        </p:txBody>
      </p:sp>
      <p:cxnSp>
        <p:nvCxnSpPr>
          <p:cNvPr id="12"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6" name="Sisällön paikkamerkki 2">
            <a:extLst>
              <a:ext uri="{FF2B5EF4-FFF2-40B4-BE49-F238E27FC236}">
                <a16:creationId xmlns:a16="http://schemas.microsoft.com/office/drawing/2014/main" id="{DD95ACC8-2329-1C53-D179-D3907D75F595}"/>
              </a:ext>
            </a:extLst>
          </p:cNvPr>
          <p:cNvSpPr txBox="1">
            <a:spLocks/>
          </p:cNvSpPr>
          <p:nvPr/>
        </p:nvSpPr>
        <p:spPr>
          <a:xfrm>
            <a:off x="3226777" y="844062"/>
            <a:ext cx="1661746" cy="84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i-FI" dirty="0"/>
          </a:p>
        </p:txBody>
      </p:sp>
      <p:sp>
        <p:nvSpPr>
          <p:cNvPr id="3" name="Otsikko 1">
            <a:extLst>
              <a:ext uri="{FF2B5EF4-FFF2-40B4-BE49-F238E27FC236}">
                <a16:creationId xmlns:a16="http://schemas.microsoft.com/office/drawing/2014/main" id="{EE113221-1596-12A5-1596-896A4627B277}"/>
              </a:ext>
            </a:extLst>
          </p:cNvPr>
          <p:cNvSpPr txBox="1">
            <a:spLocks/>
          </p:cNvSpPr>
          <p:nvPr/>
        </p:nvSpPr>
        <p:spPr>
          <a:xfrm>
            <a:off x="7675895" y="5237019"/>
            <a:ext cx="4516105" cy="11120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fi-FI" sz="2800" b="1" dirty="0"/>
          </a:p>
        </p:txBody>
      </p:sp>
    </p:spTree>
    <p:extLst>
      <p:ext uri="{BB962C8B-B14F-4D97-AF65-F5344CB8AC3E}">
        <p14:creationId xmlns:p14="http://schemas.microsoft.com/office/powerpoint/2010/main" val="1633149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99817"/>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Tehdäänkö kiellon aikana ne ylityöt, joista on </a:t>
            </a:r>
            <a:br>
              <a:rPr lang="fi-FI" sz="4200" b="1" noProof="0" dirty="0"/>
            </a:br>
            <a:r>
              <a:rPr lang="fi-FI" sz="4200" b="1" noProof="0" dirty="0"/>
              <a:t>jo sovittu työnantajan kanssa?</a:t>
            </a:r>
          </a:p>
        </p:txBody>
      </p:sp>
      <p:sp>
        <p:nvSpPr>
          <p:cNvPr id="3" name="object 3"/>
          <p:cNvSpPr txBox="1"/>
          <p:nvPr/>
        </p:nvSpPr>
        <p:spPr>
          <a:xfrm>
            <a:off x="838200" y="1933462"/>
            <a:ext cx="9510132" cy="1495538"/>
          </a:xfrm>
          <a:prstGeom prst="rect">
            <a:avLst/>
          </a:prstGeom>
        </p:spPr>
        <p:txBody>
          <a:bodyPr vert="horz" wrap="square" lIns="0" tIns="54610" rIns="0" bIns="0" rtlCol="0">
            <a:spAutoFit/>
          </a:bodyPr>
          <a:lstStyle/>
          <a:p>
            <a:pPr marL="240029" marR="5080" indent="-227329">
              <a:lnSpc>
                <a:spcPct val="90000"/>
              </a:lnSpc>
              <a:spcBef>
                <a:spcPts val="430"/>
              </a:spcBef>
              <a:buChar char="•"/>
              <a:tabLst>
                <a:tab pos="241300" algn="l"/>
              </a:tabLst>
            </a:pPr>
            <a:r>
              <a:rPr lang="fi-FI" sz="2600" noProof="0" dirty="0">
                <a:cs typeface="Arial"/>
              </a:rPr>
              <a:t>Jos ylitöistä on sovittu työnantajan kanssa ennen kuin </a:t>
            </a:r>
            <a:r>
              <a:rPr lang="fi-FI" sz="2600" b="1" noProof="0" dirty="0" err="1">
                <a:cs typeface="Arial"/>
              </a:rPr>
              <a:t>JUKOn</a:t>
            </a:r>
            <a:r>
              <a:rPr lang="fi-FI" sz="2600" b="1" noProof="0" dirty="0">
                <a:cs typeface="Arial"/>
              </a:rPr>
              <a:t>, </a:t>
            </a:r>
            <a:r>
              <a:rPr lang="fi-FI" sz="2600" b="1" noProof="0" dirty="0" err="1">
                <a:cs typeface="Arial"/>
              </a:rPr>
              <a:t>PROn</a:t>
            </a:r>
            <a:r>
              <a:rPr lang="fi-FI" sz="2600" b="1" noProof="0" dirty="0">
                <a:cs typeface="Arial"/>
              </a:rPr>
              <a:t> ja </a:t>
            </a:r>
            <a:r>
              <a:rPr lang="fi-FI" sz="2600" b="1" noProof="0" dirty="0" err="1">
                <a:cs typeface="Arial"/>
              </a:rPr>
              <a:t>JHLn</a:t>
            </a:r>
            <a:r>
              <a:rPr lang="fi-FI" sz="2600" b="1" noProof="0" dirty="0">
                <a:cs typeface="Arial"/>
              </a:rPr>
              <a:t> yhteinen ilmoitus ylityö-</a:t>
            </a:r>
            <a:r>
              <a:rPr lang="fi-FI" sz="2600" b="1" dirty="0">
                <a:cs typeface="Arial"/>
              </a:rPr>
              <a:t>, </a:t>
            </a:r>
            <a:r>
              <a:rPr lang="fi-FI" sz="2600" b="1" noProof="0" dirty="0">
                <a:cs typeface="Arial"/>
              </a:rPr>
              <a:t>vuoronvaihto- ja saldojen kerryttämisen kiellosta</a:t>
            </a:r>
            <a:r>
              <a:rPr lang="fi-FI" sz="2600" noProof="0" dirty="0">
                <a:cs typeface="Arial"/>
              </a:rPr>
              <a:t> on annettu, tehdään ylityöt sovitun mukaisesti.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03184"/>
            <a:ext cx="10515600" cy="1249445"/>
          </a:xfrm>
          <a:prstGeom prst="rect">
            <a:avLst/>
          </a:prstGeom>
        </p:spPr>
        <p:txBody>
          <a:bodyPr vert="horz" wrap="square" lIns="0" tIns="229743" rIns="0" bIns="0" rtlCol="0">
            <a:spAutoFit/>
          </a:bodyPr>
          <a:lstStyle/>
          <a:p>
            <a:pPr marL="12700" marR="5080">
              <a:lnSpc>
                <a:spcPts val="3890"/>
              </a:lnSpc>
              <a:spcBef>
                <a:spcPts val="585"/>
              </a:spcBef>
            </a:pPr>
            <a:r>
              <a:rPr sz="4200" b="1" dirty="0"/>
              <a:t>Olen työsopimuksella sopinut varallaolosta. Voinko kieltäytyä?</a:t>
            </a:r>
          </a:p>
        </p:txBody>
      </p:sp>
      <p:sp>
        <p:nvSpPr>
          <p:cNvPr id="3" name="object 3"/>
          <p:cNvSpPr txBox="1"/>
          <p:nvPr/>
        </p:nvSpPr>
        <p:spPr>
          <a:xfrm>
            <a:off x="838200" y="1707159"/>
            <a:ext cx="9722005" cy="4713470"/>
          </a:xfrm>
          <a:prstGeom prst="rect">
            <a:avLst/>
          </a:prstGeom>
        </p:spPr>
        <p:txBody>
          <a:bodyPr vert="horz" wrap="square" lIns="0" tIns="98425" rIns="0" bIns="0" rtlCol="0">
            <a:spAutoFit/>
          </a:bodyPr>
          <a:lstStyle/>
          <a:p>
            <a:pPr marL="240029" indent="-227329">
              <a:lnSpc>
                <a:spcPct val="100000"/>
              </a:lnSpc>
              <a:spcBef>
                <a:spcPts val="775"/>
              </a:spcBef>
              <a:buChar char="•"/>
              <a:tabLst>
                <a:tab pos="240029" algn="l"/>
              </a:tabLst>
            </a:pPr>
            <a:r>
              <a:rPr lang="fi-FI" sz="2600" noProof="0" dirty="0">
                <a:cs typeface="Arial"/>
              </a:rPr>
              <a:t>Työntekijä voi sitoutua olemaan vapaa-ajallaan tavoitettavissa niin, että hänet voidaan tarvittaessa kutsua työhön. Tätä kutsutaan varallaoloksi, jota ei lueta työaikaan. Työntekijää ei voida määrätä varallaoloon, jos siitä ei ole sovittu hänen kanssaan työsopimuksessa tai muuten.</a:t>
            </a:r>
          </a:p>
          <a:p>
            <a:pPr marL="240029" indent="-227329">
              <a:lnSpc>
                <a:spcPct val="100000"/>
              </a:lnSpc>
              <a:spcBef>
                <a:spcPts val="775"/>
              </a:spcBef>
              <a:buChar char="•"/>
              <a:tabLst>
                <a:tab pos="240029" algn="l"/>
              </a:tabLst>
            </a:pPr>
            <a:r>
              <a:rPr lang="fi-FI" sz="2600" u="sng" noProof="0" dirty="0">
                <a:cs typeface="Arial"/>
              </a:rPr>
              <a:t>Ennen ylityö-, vuoronvaihto- ja saldojen kerryttämisen kiellon alkua sovitun </a:t>
            </a:r>
            <a:r>
              <a:rPr lang="fi-FI" sz="2600" dirty="0">
                <a:cs typeface="Arial"/>
              </a:rPr>
              <a:t>v</a:t>
            </a:r>
            <a:r>
              <a:rPr lang="fi-FI" sz="2600" noProof="0" dirty="0" err="1">
                <a:cs typeface="Arial"/>
              </a:rPr>
              <a:t>arallaolon</a:t>
            </a:r>
            <a:r>
              <a:rPr lang="fi-FI" sz="2600" noProof="0" dirty="0">
                <a:cs typeface="Arial"/>
              </a:rPr>
              <a:t> aikana päivystystyö hoidetaan vastaanottamalla puhelut ja vikailmoitukset, mutta itse työhön ryhdytään säännöllisen työajan alkaessa.</a:t>
            </a:r>
          </a:p>
          <a:p>
            <a:pPr marL="240029" marR="5080" indent="-227329">
              <a:lnSpc>
                <a:spcPts val="3020"/>
              </a:lnSpc>
              <a:spcBef>
                <a:spcPts val="1060"/>
              </a:spcBef>
              <a:buChar char="•"/>
              <a:tabLst>
                <a:tab pos="241300" algn="l"/>
              </a:tabLst>
            </a:pPr>
            <a:r>
              <a:rPr lang="fi-FI" sz="2600" dirty="0">
                <a:cs typeface="Arial"/>
              </a:rPr>
              <a:t>Jos varallaolosta ei ole aikaisemmin sovittu, ei sellaiseen kannata suostua ylityö-, vuoronvaihto- ja saldojen kerryttämisen kiellon aikana.</a:t>
            </a:r>
            <a:endParaRPr lang="fi-FI" sz="2600" noProof="0" dirty="0">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D2192D2-2B3D-22B9-C0F0-CAFDE3552166}"/>
              </a:ext>
            </a:extLst>
          </p:cNvPr>
          <p:cNvSpPr>
            <a:spLocks noGrp="1"/>
          </p:cNvSpPr>
          <p:nvPr>
            <p:ph type="title"/>
          </p:nvPr>
        </p:nvSpPr>
        <p:spPr>
          <a:xfrm>
            <a:off x="838200" y="500062"/>
            <a:ext cx="10515600" cy="1325563"/>
          </a:xfrm>
        </p:spPr>
        <p:txBody>
          <a:bodyPr>
            <a:normAutofit/>
          </a:bodyPr>
          <a:lstStyle/>
          <a:p>
            <a:r>
              <a:rPr lang="fi-FI" sz="4200" b="1" dirty="0"/>
              <a:t>Saako lisätyötä tehdä kiellon aikana?</a:t>
            </a:r>
          </a:p>
        </p:txBody>
      </p:sp>
      <p:sp>
        <p:nvSpPr>
          <p:cNvPr id="3" name="Sisällön paikkamerkki 2">
            <a:extLst>
              <a:ext uri="{FF2B5EF4-FFF2-40B4-BE49-F238E27FC236}">
                <a16:creationId xmlns:a16="http://schemas.microsoft.com/office/drawing/2014/main" id="{2A85958E-758A-9381-2856-576FAB25B72F}"/>
              </a:ext>
            </a:extLst>
          </p:cNvPr>
          <p:cNvSpPr>
            <a:spLocks noGrp="1"/>
          </p:cNvSpPr>
          <p:nvPr>
            <p:ph idx="1"/>
          </p:nvPr>
        </p:nvSpPr>
        <p:spPr>
          <a:xfrm>
            <a:off x="838200" y="1825625"/>
            <a:ext cx="9777761" cy="4351338"/>
          </a:xfrm>
        </p:spPr>
        <p:txBody>
          <a:bodyPr>
            <a:normAutofit/>
          </a:bodyPr>
          <a:lstStyle/>
          <a:p>
            <a:r>
              <a:rPr lang="fi-FI" sz="2600" dirty="0">
                <a:cs typeface="Arial" panose="020B0604020202020204" pitchFamily="34" charset="0"/>
              </a:rPr>
              <a:t>Lisätyötä on esihenkilön määräyksestä säännöllisen työajan lisäksi tehty työ siltä osin kuin se ei ole ylityötä.</a:t>
            </a:r>
            <a:br>
              <a:rPr lang="fi-FI" sz="2600" dirty="0">
                <a:cs typeface="Arial" panose="020B0604020202020204" pitchFamily="34" charset="0"/>
              </a:rPr>
            </a:br>
            <a:r>
              <a:rPr lang="fi-FI" sz="1500" dirty="0">
                <a:cs typeface="Arial" panose="020B0604020202020204" pitchFamily="34" charset="0"/>
              </a:rPr>
              <a:t>  </a:t>
            </a:r>
          </a:p>
          <a:p>
            <a:r>
              <a:rPr lang="fi-FI" sz="2600" dirty="0">
                <a:cs typeface="Arial" panose="020B0604020202020204" pitchFamily="34" charset="0"/>
              </a:rPr>
              <a:t>Mikäli työntekijä on työsopimuksessaan antanut suostumuksen lisätyön tekemiseen, sitoo tämä suostumus myös ylityö-, vuoronvaihto- ja saldojen kerryttämisen kiellon aikana.</a:t>
            </a:r>
            <a:br>
              <a:rPr lang="fi-FI" sz="2600" dirty="0">
                <a:cs typeface="Arial" panose="020B0604020202020204" pitchFamily="34" charset="0"/>
              </a:rPr>
            </a:br>
            <a:r>
              <a:rPr lang="fi-FI" sz="1500" dirty="0">
                <a:cs typeface="Arial" panose="020B0604020202020204" pitchFamily="34" charset="0"/>
              </a:rPr>
              <a:t>  </a:t>
            </a:r>
          </a:p>
          <a:p>
            <a:r>
              <a:rPr lang="fi-FI" sz="2600" dirty="0">
                <a:cs typeface="Arial" panose="020B0604020202020204" pitchFamily="34" charset="0"/>
              </a:rPr>
              <a:t>Jos lisätyöstä ei ole aikaisemmin sovittu, ei sellaiseen kannata suostua ylityö-, vuoronvaihto- ja saldojen kerryttämisen kiellon aikana.</a:t>
            </a:r>
          </a:p>
        </p:txBody>
      </p:sp>
    </p:spTree>
    <p:extLst>
      <p:ext uri="{BB962C8B-B14F-4D97-AF65-F5344CB8AC3E}">
        <p14:creationId xmlns:p14="http://schemas.microsoft.com/office/powerpoint/2010/main" val="678585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3260" y="732945"/>
            <a:ext cx="9777049" cy="1099212"/>
          </a:xfrm>
          <a:prstGeom prst="rect">
            <a:avLst/>
          </a:prstGeom>
        </p:spPr>
        <p:txBody>
          <a:bodyPr vert="horz" wrap="square" lIns="0" tIns="74295" rIns="0" bIns="0" rtlCol="0">
            <a:spAutoFit/>
          </a:bodyPr>
          <a:lstStyle/>
          <a:p>
            <a:pPr marL="12700" marR="5080">
              <a:lnSpc>
                <a:spcPts val="3890"/>
              </a:lnSpc>
              <a:spcBef>
                <a:spcPts val="585"/>
              </a:spcBef>
            </a:pPr>
            <a:r>
              <a:rPr lang="fi-FI" sz="4200" b="1" noProof="0" dirty="0">
                <a:solidFill>
                  <a:srgbClr val="1F1F1F"/>
                </a:solidFill>
              </a:rPr>
              <a:t>Onko osa-aikaisen mahdollista tehdä lisätöitä kiellon aikana?</a:t>
            </a:r>
          </a:p>
        </p:txBody>
      </p:sp>
      <p:sp>
        <p:nvSpPr>
          <p:cNvPr id="3" name="object 3"/>
          <p:cNvSpPr txBox="1"/>
          <p:nvPr/>
        </p:nvSpPr>
        <p:spPr>
          <a:xfrm>
            <a:off x="756458" y="2191610"/>
            <a:ext cx="9870654" cy="2834879"/>
          </a:xfrm>
          <a:prstGeom prst="rect">
            <a:avLst/>
          </a:prstGeom>
        </p:spPr>
        <p:txBody>
          <a:bodyPr vert="horz" wrap="square" lIns="0" tIns="54610" rIns="0" bIns="0" rtlCol="0">
            <a:spAutoFit/>
          </a:bodyPr>
          <a:lstStyle/>
          <a:p>
            <a:pPr marL="469900" marR="5080" indent="-457200">
              <a:lnSpc>
                <a:spcPct val="90000"/>
              </a:lnSpc>
              <a:spcBef>
                <a:spcPts val="430"/>
              </a:spcBef>
              <a:buSzPct val="100000"/>
              <a:buFont typeface="Arial" panose="020B0604020202020204" pitchFamily="34" charset="0"/>
              <a:buChar char="•"/>
              <a:tabLst>
                <a:tab pos="355600" algn="l"/>
              </a:tabLst>
            </a:pPr>
            <a:r>
              <a:rPr lang="fi-FI" sz="2600" noProof="0" dirty="0">
                <a:solidFill>
                  <a:srgbClr val="1F1F1F"/>
                </a:solidFill>
                <a:cs typeface="Arial"/>
              </a:rPr>
              <a:t>Osa-aikaiset työntekijät voivat tehdä lisätöitä aina täyteen työaikaan saakka. Osa-aikaisten työntekijöiden omassa harkinnassa on se, tekevätkö he lisätyötä vai eivät. </a:t>
            </a:r>
            <a:r>
              <a:rPr lang="fi-FI" sz="2600" dirty="0">
                <a:solidFill>
                  <a:srgbClr val="1F1F1F"/>
                </a:solidFill>
                <a:cs typeface="Arial"/>
              </a:rPr>
              <a:t>K</a:t>
            </a:r>
            <a:r>
              <a:rPr lang="fi-FI" sz="2600" noProof="0" dirty="0" err="1">
                <a:solidFill>
                  <a:srgbClr val="1F1F1F"/>
                </a:solidFill>
                <a:cs typeface="Arial"/>
              </a:rPr>
              <a:t>ielto</a:t>
            </a:r>
            <a:r>
              <a:rPr lang="fi-FI" sz="2600" dirty="0">
                <a:solidFill>
                  <a:srgbClr val="1F1F1F"/>
                </a:solidFill>
                <a:cs typeface="Arial"/>
              </a:rPr>
              <a:t> </a:t>
            </a:r>
            <a:r>
              <a:rPr lang="fi-FI" sz="2600" noProof="0" dirty="0">
                <a:solidFill>
                  <a:srgbClr val="1F1F1F"/>
                </a:solidFill>
                <a:cs typeface="Arial"/>
              </a:rPr>
              <a:t>koskee myös osa-aikaisten ylitöitä.</a:t>
            </a:r>
            <a:br>
              <a:rPr lang="fi-FI" sz="2600" noProof="0" dirty="0">
                <a:solidFill>
                  <a:srgbClr val="1F1F1F"/>
                </a:solidFill>
                <a:cs typeface="Arial"/>
              </a:rPr>
            </a:br>
            <a:r>
              <a:rPr lang="fi-FI" sz="1500" noProof="0" dirty="0">
                <a:solidFill>
                  <a:srgbClr val="1F1F1F"/>
                </a:solidFill>
                <a:cs typeface="Arial"/>
              </a:rPr>
              <a:t>  </a:t>
            </a:r>
            <a:endParaRPr lang="fi-FI" sz="1500" noProof="0" dirty="0">
              <a:cs typeface="Arial"/>
            </a:endParaRPr>
          </a:p>
          <a:p>
            <a:pPr marL="469900" marR="5080" indent="-457200">
              <a:lnSpc>
                <a:spcPct val="90000"/>
              </a:lnSpc>
              <a:spcBef>
                <a:spcPts val="430"/>
              </a:spcBef>
              <a:buSzPct val="100000"/>
              <a:buFont typeface="Arial" panose="020B0604020202020204" pitchFamily="34" charset="0"/>
              <a:buChar char="•"/>
              <a:tabLst>
                <a:tab pos="355600" algn="l"/>
              </a:tabLst>
            </a:pPr>
            <a:r>
              <a:rPr lang="fi-FI" sz="2600" noProof="0" dirty="0">
                <a:solidFill>
                  <a:srgbClr val="1F1F1F"/>
                </a:solidFill>
                <a:cs typeface="Arial"/>
              </a:rPr>
              <a:t>Jos työsopimuksella on sovittu lisätöiden tekemisestä, ei lisätöiden tekemisestä voi kieltäytyä ylityö-, vuoronvaihto- ja saldojen kerryttämisen kiellonkaan aikana.</a:t>
            </a:r>
            <a:endParaRPr lang="fi-FI" sz="2600" noProof="0" dirty="0">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0327" y="528574"/>
            <a:ext cx="9033060" cy="659155"/>
          </a:xfrm>
          <a:prstGeom prst="rect">
            <a:avLst/>
          </a:prstGeom>
        </p:spPr>
        <p:txBody>
          <a:bodyPr vert="horz" wrap="square" lIns="0" tIns="12700" rIns="0" bIns="0" rtlCol="0">
            <a:spAutoFit/>
          </a:bodyPr>
          <a:lstStyle/>
          <a:p>
            <a:pPr marL="12700">
              <a:lnSpc>
                <a:spcPct val="100000"/>
              </a:lnSpc>
              <a:spcBef>
                <a:spcPts val="100"/>
              </a:spcBef>
            </a:pPr>
            <a:r>
              <a:rPr lang="fi-FI" sz="4200" b="1" noProof="0" dirty="0">
                <a:solidFill>
                  <a:srgbClr val="1F1F1F"/>
                </a:solidFill>
              </a:rPr>
              <a:t>Koskeeko kielto liukuvaa työaikaa?</a:t>
            </a:r>
          </a:p>
        </p:txBody>
      </p:sp>
      <p:sp>
        <p:nvSpPr>
          <p:cNvPr id="3" name="object 3"/>
          <p:cNvSpPr txBox="1"/>
          <p:nvPr/>
        </p:nvSpPr>
        <p:spPr>
          <a:xfrm>
            <a:off x="540327" y="1390828"/>
            <a:ext cx="10198297" cy="3848104"/>
          </a:xfrm>
          <a:prstGeom prst="rect">
            <a:avLst/>
          </a:prstGeom>
        </p:spPr>
        <p:txBody>
          <a:bodyPr vert="horz" wrap="square" lIns="0" tIns="55244" rIns="0" bIns="0" rtlCol="0">
            <a:spAutoFit/>
          </a:bodyPr>
          <a:lstStyle/>
          <a:p>
            <a:pPr marL="355600" marR="5080" indent="-342900">
              <a:lnSpc>
                <a:spcPct val="90000"/>
              </a:lnSpc>
              <a:spcBef>
                <a:spcPts val="434"/>
              </a:spcBef>
              <a:buSzPct val="100000"/>
              <a:buChar char="•"/>
              <a:tabLst>
                <a:tab pos="355600" algn="l"/>
              </a:tabLst>
            </a:pPr>
            <a:r>
              <a:rPr lang="fi-FI" sz="2600" noProof="0" dirty="0">
                <a:cs typeface="Arial"/>
              </a:rPr>
              <a:t>Liukuvassa työajassa työntekijä itse päättää säännöllisen työajan sijoittamisesta sovittujen liukurajojen sisällä, mutta ylityökiellon voimassa ollessa työaikaa ei pidennetä. Työntekijä tekee siis kiellon aikana enintään säännöllisen työaikansa.</a:t>
            </a:r>
          </a:p>
          <a:p>
            <a:pPr marL="12700" marR="5080">
              <a:lnSpc>
                <a:spcPct val="90000"/>
              </a:lnSpc>
              <a:spcBef>
                <a:spcPts val="434"/>
              </a:spcBef>
              <a:buSzPct val="100000"/>
              <a:tabLst>
                <a:tab pos="355600" algn="l"/>
              </a:tabLst>
            </a:pPr>
            <a:r>
              <a:rPr lang="fi-FI" sz="1500" dirty="0">
                <a:cs typeface="Arial"/>
              </a:rPr>
              <a:t>            </a:t>
            </a:r>
            <a:endParaRPr lang="fi-FI" sz="1500" noProof="0" dirty="0">
              <a:cs typeface="Arial"/>
            </a:endParaRPr>
          </a:p>
          <a:p>
            <a:pPr marL="354965" indent="-342265">
              <a:lnSpc>
                <a:spcPct val="100000"/>
              </a:lnSpc>
              <a:spcBef>
                <a:spcPts val="670"/>
              </a:spcBef>
              <a:buSzPct val="100000"/>
              <a:buChar char="•"/>
              <a:tabLst>
                <a:tab pos="354965" algn="l"/>
              </a:tabLst>
            </a:pPr>
            <a:r>
              <a:rPr lang="fi-FI" sz="2600" b="1" noProof="0" dirty="0">
                <a:cs typeface="Arial"/>
              </a:rPr>
              <a:t>Liukumasaldoa ei kerrytetä kiellon aikana.</a:t>
            </a:r>
          </a:p>
          <a:p>
            <a:pPr marL="12700">
              <a:lnSpc>
                <a:spcPct val="100000"/>
              </a:lnSpc>
              <a:spcBef>
                <a:spcPts val="670"/>
              </a:spcBef>
              <a:buSzPct val="100000"/>
              <a:tabLst>
                <a:tab pos="354965" algn="l"/>
              </a:tabLst>
            </a:pPr>
            <a:r>
              <a:rPr lang="fi-FI" sz="1500" dirty="0">
                <a:cs typeface="Arial"/>
              </a:rPr>
              <a:t>         </a:t>
            </a:r>
            <a:endParaRPr lang="fi-FI" sz="1500" noProof="0" dirty="0">
              <a:cs typeface="Arial"/>
            </a:endParaRPr>
          </a:p>
          <a:p>
            <a:pPr marL="355600" marR="591820" indent="-342900">
              <a:lnSpc>
                <a:spcPts val="3020"/>
              </a:lnSpc>
              <a:spcBef>
                <a:spcPts val="1045"/>
              </a:spcBef>
              <a:buSzPct val="100000"/>
              <a:buChar char="•"/>
              <a:tabLst>
                <a:tab pos="355600" algn="l"/>
              </a:tabLst>
            </a:pPr>
            <a:r>
              <a:rPr lang="fi-FI" sz="2600" noProof="0" dirty="0">
                <a:cs typeface="Arial"/>
              </a:rPr>
              <a:t>Työnantaja ei saa painostaa tekemään pidempää työpäivää liukuvassa työajassa. Painostusyrityksistä kannattaa ilmoittaa omalle luottamusmiehelle.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3220" y="343602"/>
            <a:ext cx="8858608" cy="1099212"/>
          </a:xfrm>
          <a:prstGeom prst="rect">
            <a:avLst/>
          </a:prstGeom>
        </p:spPr>
        <p:txBody>
          <a:bodyPr vert="horz" wrap="square" lIns="0" tIns="74295" rIns="0" bIns="0" rtlCol="0">
            <a:spAutoFit/>
          </a:bodyPr>
          <a:lstStyle/>
          <a:p>
            <a:pPr marL="12700" marR="5080">
              <a:lnSpc>
                <a:spcPts val="3890"/>
              </a:lnSpc>
              <a:spcBef>
                <a:spcPts val="585"/>
              </a:spcBef>
            </a:pPr>
            <a:r>
              <a:rPr lang="fi-FI" sz="4200" b="1" noProof="0" dirty="0">
                <a:solidFill>
                  <a:srgbClr val="1F1F1F"/>
                </a:solidFill>
              </a:rPr>
              <a:t>Voiko työnantaja yksipuolisesti muuttaa työvuoroluetteloa?</a:t>
            </a:r>
          </a:p>
        </p:txBody>
      </p:sp>
      <p:sp>
        <p:nvSpPr>
          <p:cNvPr id="3" name="object 3"/>
          <p:cNvSpPr txBox="1"/>
          <p:nvPr/>
        </p:nvSpPr>
        <p:spPr>
          <a:xfrm>
            <a:off x="742874" y="1442814"/>
            <a:ext cx="10285682" cy="5143972"/>
          </a:xfrm>
          <a:prstGeom prst="rect">
            <a:avLst/>
          </a:prstGeom>
        </p:spPr>
        <p:txBody>
          <a:bodyPr vert="horz" wrap="square" lIns="0" tIns="97155" rIns="0" bIns="0" rtlCol="0">
            <a:spAutoFit/>
          </a:bodyPr>
          <a:lstStyle/>
          <a:p>
            <a:pPr marL="355600" marR="5080" indent="-342900">
              <a:lnSpc>
                <a:spcPct val="80000"/>
              </a:lnSpc>
              <a:spcBef>
                <a:spcPts val="765"/>
              </a:spcBef>
              <a:buSzPct val="100000"/>
              <a:buChar char="•"/>
              <a:tabLst>
                <a:tab pos="355600" algn="l"/>
              </a:tabLst>
            </a:pPr>
            <a:r>
              <a:rPr lang="fi-FI" sz="2600" noProof="0" dirty="0">
                <a:solidFill>
                  <a:srgbClr val="1F1F1F"/>
                </a:solidFill>
                <a:cs typeface="Arial"/>
              </a:rPr>
              <a:t>Työvuoroluettelo on saatettava kirjallisesti työntekijöiden tietoon viimeistään viikkoa ennen työvuoroluetteloon merkityn ajanjakson alkamista. Tämän jälkeen sitä saa muuttaa vain sovittaessa tai perustellusta syystä</a:t>
            </a:r>
            <a:r>
              <a:rPr lang="fi-FI" sz="2600" noProof="0" dirty="0">
                <a:cs typeface="Arial"/>
              </a:rPr>
              <a:t>. </a:t>
            </a:r>
          </a:p>
          <a:p>
            <a:pPr marL="812800" marR="5080" lvl="1" indent="-342900">
              <a:lnSpc>
                <a:spcPct val="80000"/>
              </a:lnSpc>
              <a:spcBef>
                <a:spcPts val="765"/>
              </a:spcBef>
              <a:buSzPct val="100000"/>
              <a:buChar char="•"/>
              <a:tabLst>
                <a:tab pos="355600" algn="l"/>
              </a:tabLst>
            </a:pPr>
            <a:r>
              <a:rPr lang="fi-FI" sz="2600" noProof="0" dirty="0">
                <a:cs typeface="Arial"/>
              </a:rPr>
              <a:t>Ylityö-</a:t>
            </a:r>
            <a:r>
              <a:rPr lang="fi-FI" sz="2600" dirty="0">
                <a:cs typeface="Arial"/>
              </a:rPr>
              <a:t>,</a:t>
            </a:r>
            <a:r>
              <a:rPr lang="fi-FI" sz="2600" noProof="0" dirty="0">
                <a:cs typeface="Arial"/>
              </a:rPr>
              <a:t> vuoronvaihto- ja saldojen kerryttämisen kiellon voimassa ollessa työnantajan työvuoroluetteloon esittämistä muutoksista ei tule sopia.</a:t>
            </a:r>
          </a:p>
          <a:p>
            <a:pPr marL="469900" marR="5080" lvl="1">
              <a:lnSpc>
                <a:spcPct val="80000"/>
              </a:lnSpc>
              <a:spcBef>
                <a:spcPts val="765"/>
              </a:spcBef>
              <a:buSzPct val="100000"/>
              <a:tabLst>
                <a:tab pos="355600" algn="l"/>
              </a:tabLst>
            </a:pPr>
            <a:r>
              <a:rPr lang="fi-FI" sz="1500" dirty="0">
                <a:cs typeface="Arial"/>
              </a:rPr>
              <a:t>  </a:t>
            </a:r>
            <a:endParaRPr lang="fi-FI" sz="1500" noProof="0" dirty="0">
              <a:cs typeface="Arial"/>
            </a:endParaRPr>
          </a:p>
          <a:p>
            <a:pPr marL="355600" marR="715645" indent="-342900">
              <a:lnSpc>
                <a:spcPct val="80000"/>
              </a:lnSpc>
              <a:spcBef>
                <a:spcPts val="505"/>
              </a:spcBef>
              <a:buSzPct val="100000"/>
              <a:buChar char="•"/>
              <a:tabLst>
                <a:tab pos="355600" algn="l"/>
              </a:tabLst>
            </a:pPr>
            <a:r>
              <a:rPr lang="fi-FI" sz="2600" noProof="0" dirty="0">
                <a:cs typeface="Arial"/>
              </a:rPr>
              <a:t>Jos työnantaja yksipuolisesti muuttaa työvuoroluetteloa esim. valtion työaikasopimuksen 9 §:n soveltamisohjeen tarkoittamasta </a:t>
            </a:r>
            <a:r>
              <a:rPr lang="fi-FI" sz="2600" i="1" noProof="0" dirty="0">
                <a:cs typeface="Arial"/>
              </a:rPr>
              <a:t>perustellusta syystä</a:t>
            </a:r>
            <a:r>
              <a:rPr lang="fi-FI" sz="2600" noProof="0" dirty="0">
                <a:cs typeface="Arial"/>
              </a:rPr>
              <a:t>, tulee työntekijän noudattaa määräystä. </a:t>
            </a:r>
          </a:p>
          <a:p>
            <a:pPr marL="812800" marR="715645" lvl="1" indent="-342900">
              <a:lnSpc>
                <a:spcPct val="80000"/>
              </a:lnSpc>
              <a:spcBef>
                <a:spcPts val="505"/>
              </a:spcBef>
              <a:buSzPct val="100000"/>
              <a:buChar char="•"/>
              <a:tabLst>
                <a:tab pos="355600" algn="l"/>
              </a:tabLst>
            </a:pPr>
            <a:r>
              <a:rPr lang="fi-FI" sz="2600" noProof="0" dirty="0">
                <a:cs typeface="Arial"/>
              </a:rPr>
              <a:t>Työnantajalta tulee pyytää selvitys perustellusta syystä.</a:t>
            </a:r>
          </a:p>
          <a:p>
            <a:pPr marL="469900" marR="715645" lvl="1">
              <a:lnSpc>
                <a:spcPct val="80000"/>
              </a:lnSpc>
              <a:spcBef>
                <a:spcPts val="505"/>
              </a:spcBef>
              <a:buSzPct val="100000"/>
              <a:tabLst>
                <a:tab pos="355600" algn="l"/>
              </a:tabLst>
            </a:pPr>
            <a:r>
              <a:rPr lang="fi-FI" sz="1500" dirty="0">
                <a:cs typeface="Arial"/>
              </a:rPr>
              <a:t>  </a:t>
            </a:r>
            <a:endParaRPr lang="fi-FI" sz="1500" noProof="0" dirty="0">
              <a:cs typeface="Arial"/>
            </a:endParaRPr>
          </a:p>
          <a:p>
            <a:pPr marL="355600" marR="1973580" indent="-342900">
              <a:lnSpc>
                <a:spcPts val="2690"/>
              </a:lnSpc>
              <a:spcBef>
                <a:spcPts val="470"/>
              </a:spcBef>
              <a:buSzPct val="100000"/>
              <a:buChar char="•"/>
              <a:tabLst>
                <a:tab pos="355600" algn="l"/>
              </a:tabLst>
            </a:pPr>
            <a:r>
              <a:rPr lang="fi-FI" sz="2600" noProof="0" dirty="0">
                <a:solidFill>
                  <a:srgbClr val="1F1F1F"/>
                </a:solidFill>
                <a:cs typeface="Arial"/>
              </a:rPr>
              <a:t>Työnantajalla ei ole oikeutta yksipuolisesti pidentää työvuoroa sen jo alettua.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97485"/>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Miten ja kenelle kiellon alkamisesta ilmoitetaan?</a:t>
            </a:r>
          </a:p>
        </p:txBody>
      </p:sp>
      <p:sp>
        <p:nvSpPr>
          <p:cNvPr id="3" name="object 3"/>
          <p:cNvSpPr txBox="1"/>
          <p:nvPr/>
        </p:nvSpPr>
        <p:spPr>
          <a:xfrm>
            <a:off x="838200" y="1474315"/>
            <a:ext cx="10792522" cy="5061642"/>
          </a:xfrm>
          <a:prstGeom prst="rect">
            <a:avLst/>
          </a:prstGeom>
        </p:spPr>
        <p:txBody>
          <a:bodyPr vert="horz" wrap="square" lIns="0" tIns="59690" rIns="0" bIns="0" rtlCol="0">
            <a:spAutoFit/>
          </a:bodyPr>
          <a:lstStyle/>
          <a:p>
            <a:pPr marL="240029" marR="868044" indent="-227329">
              <a:lnSpc>
                <a:spcPts val="3030"/>
              </a:lnSpc>
              <a:spcBef>
                <a:spcPts val="470"/>
              </a:spcBef>
              <a:buChar char="•"/>
              <a:tabLst>
                <a:tab pos="241300" algn="l"/>
              </a:tabLst>
            </a:pPr>
            <a:r>
              <a:rPr lang="fi-FI" sz="2600" noProof="0" dirty="0">
                <a:cs typeface="Arial"/>
              </a:rPr>
              <a:t>JUKO , PRO ja JHL ilmoittavat ylityö-</a:t>
            </a:r>
            <a:r>
              <a:rPr lang="fi-FI" sz="2600" dirty="0">
                <a:cs typeface="Arial"/>
              </a:rPr>
              <a:t>, </a:t>
            </a:r>
            <a:r>
              <a:rPr lang="fi-FI" sz="2600" noProof="0" dirty="0">
                <a:cs typeface="Arial"/>
              </a:rPr>
              <a:t>vuoronvaihto- ja saldojen kerryttämisen kiellon alkamisesta kirjallisesti valtion työmarkkinalaitokselle ja tiedoksi myös valtakunnansovittelijalle</a:t>
            </a:r>
            <a:r>
              <a:rPr lang="fi-FI" sz="2600" dirty="0">
                <a:cs typeface="Arial"/>
              </a:rPr>
              <a:t> (viimeksi mainittuun ei sinänsä ole velvoitetta)</a:t>
            </a:r>
            <a:endParaRPr lang="fi-FI" sz="2600" noProof="0" dirty="0">
              <a:cs typeface="Arial"/>
            </a:endParaRPr>
          </a:p>
          <a:p>
            <a:pPr marL="240029" marR="1286510" indent="-227329">
              <a:lnSpc>
                <a:spcPts val="3020"/>
              </a:lnSpc>
              <a:spcBef>
                <a:spcPts val="1005"/>
              </a:spcBef>
              <a:buChar char="•"/>
              <a:tabLst>
                <a:tab pos="241300" algn="l"/>
              </a:tabLst>
            </a:pPr>
            <a:r>
              <a:rPr lang="fi-FI" sz="2600" noProof="0" dirty="0">
                <a:cs typeface="Arial"/>
              </a:rPr>
              <a:t>Ilmoituksessa kerrotaan kiellon alkamisajankohta sekä onko kielto määräaikainen vai 	toistaiseksi voimassa oleva. Lähtökohtana on toistaiseksi voimassa oleva kielto siihen saakka, kunnes neuvottelutulos valtiolle saadaan aikaan</a:t>
            </a:r>
          </a:p>
          <a:p>
            <a:pPr marL="240029" marR="2134870" indent="-227329">
              <a:lnSpc>
                <a:spcPts val="3020"/>
              </a:lnSpc>
              <a:spcBef>
                <a:spcPts val="1015"/>
              </a:spcBef>
              <a:buChar char="•"/>
              <a:tabLst>
                <a:tab pos="241300" algn="l"/>
              </a:tabLst>
            </a:pPr>
            <a:r>
              <a:rPr lang="fi-FI" sz="2600" noProof="0" dirty="0">
                <a:cs typeface="Arial"/>
              </a:rPr>
              <a:t>Ilmoituksessa kerrotaan minkä virastojen työsuhteita ja mitä työtehtäviä kielto koskee. Lähtökohtana on, että kielto koskee kaikkia valtion työsuhteisia.</a:t>
            </a:r>
          </a:p>
          <a:p>
            <a:pPr marL="240029" marR="5080" indent="-227329">
              <a:lnSpc>
                <a:spcPts val="3020"/>
              </a:lnSpc>
              <a:spcBef>
                <a:spcPts val="1010"/>
              </a:spcBef>
              <a:buChar char="•"/>
              <a:tabLst>
                <a:tab pos="241300" algn="l"/>
              </a:tabLst>
            </a:pPr>
            <a:r>
              <a:rPr lang="fi-FI" sz="2600" noProof="0" dirty="0">
                <a:cs typeface="Arial"/>
              </a:rPr>
              <a:t>Liitot viestivät kiellon alkamisesta omille jäsenilleen.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Milloin toistaiseksi voimassa oleva kielto päättyy?</a:t>
            </a:r>
          </a:p>
        </p:txBody>
      </p:sp>
      <p:sp>
        <p:nvSpPr>
          <p:cNvPr id="3" name="object 3"/>
          <p:cNvSpPr txBox="1"/>
          <p:nvPr/>
        </p:nvSpPr>
        <p:spPr>
          <a:xfrm>
            <a:off x="838200" y="1757959"/>
            <a:ext cx="10515600" cy="2287165"/>
          </a:xfrm>
          <a:prstGeom prst="rect">
            <a:avLst/>
          </a:prstGeom>
        </p:spPr>
        <p:txBody>
          <a:bodyPr vert="horz" wrap="square" lIns="0" tIns="98425" rIns="0" bIns="0" rtlCol="0">
            <a:spAutoFit/>
          </a:bodyPr>
          <a:lstStyle/>
          <a:p>
            <a:pPr marL="240029" indent="-227329">
              <a:lnSpc>
                <a:spcPct val="100000"/>
              </a:lnSpc>
              <a:spcBef>
                <a:spcPts val="775"/>
              </a:spcBef>
              <a:buChar char="•"/>
              <a:tabLst>
                <a:tab pos="240029" algn="l"/>
              </a:tabLst>
            </a:pPr>
            <a:r>
              <a:rPr lang="fi-FI" sz="2600" noProof="0" dirty="0">
                <a:cs typeface="Arial"/>
              </a:rPr>
              <a:t>JUKO , PRO ja JHL päättävät yhdessä toistaiseksi voimassa olevan ylityö-, vuoronvaihto- ja saldojen kerryttämisen kiellon päättymisestä.</a:t>
            </a:r>
          </a:p>
          <a:p>
            <a:pPr marL="240029" marR="5080" indent="-227329">
              <a:lnSpc>
                <a:spcPts val="3020"/>
              </a:lnSpc>
              <a:spcBef>
                <a:spcPts val="1060"/>
              </a:spcBef>
              <a:buChar char="•"/>
              <a:tabLst>
                <a:tab pos="241300" algn="l"/>
              </a:tabLst>
            </a:pPr>
            <a:r>
              <a:rPr lang="fi-FI" sz="2600" noProof="0" dirty="0">
                <a:cs typeface="Arial"/>
              </a:rPr>
              <a:t>Ilmoitus kiellon päättymisestä tehdään valtion työmarkkinalaitokselle ja tiedoksi myös valtakunnansovittelijalle.</a:t>
            </a:r>
          </a:p>
          <a:p>
            <a:pPr marL="240029" indent="-227329">
              <a:lnSpc>
                <a:spcPct val="100000"/>
              </a:lnSpc>
              <a:spcBef>
                <a:spcPts val="620"/>
              </a:spcBef>
              <a:buChar char="•"/>
              <a:tabLst>
                <a:tab pos="240029" algn="l"/>
              </a:tabLst>
            </a:pPr>
            <a:r>
              <a:rPr lang="fi-FI" sz="2600" noProof="0" dirty="0">
                <a:cs typeface="Arial"/>
              </a:rPr>
              <a:t>Liitot viestivät päättymisestä omille jäsenilleen.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9338" y="599086"/>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suojelutyötä?</a:t>
            </a:r>
          </a:p>
        </p:txBody>
      </p:sp>
      <p:sp>
        <p:nvSpPr>
          <p:cNvPr id="3" name="object 3"/>
          <p:cNvSpPr txBox="1"/>
          <p:nvPr/>
        </p:nvSpPr>
        <p:spPr>
          <a:xfrm>
            <a:off x="939338" y="1643511"/>
            <a:ext cx="9676623" cy="3931076"/>
          </a:xfrm>
          <a:prstGeom prst="rect">
            <a:avLst/>
          </a:prstGeom>
        </p:spPr>
        <p:txBody>
          <a:bodyPr vert="horz" wrap="square" lIns="0" tIns="54610" rIns="0" bIns="0" rtlCol="0">
            <a:spAutoFit/>
          </a:bodyPr>
          <a:lstStyle/>
          <a:p>
            <a:pPr marL="355600" marR="268605" indent="-342900">
              <a:lnSpc>
                <a:spcPct val="90000"/>
              </a:lnSpc>
              <a:spcBef>
                <a:spcPts val="430"/>
              </a:spcBef>
              <a:buSzPct val="100000"/>
              <a:buFontTx/>
              <a:buChar char="•"/>
              <a:tabLst>
                <a:tab pos="355600" algn="l"/>
              </a:tabLst>
            </a:pPr>
            <a:r>
              <a:rPr lang="fi-FI" sz="2600" noProof="0" dirty="0">
                <a:cs typeface="Arial"/>
              </a:rPr>
              <a:t>Suojelutyöllä tarkoitetaan sellaista työtä, jonka suorittaminen on välttämätöntä kansalaisten hengen ja terveyden vaarantumisen ehkäisemiseksi tai sellaisen omaisuuden suojelemiseksi, joka työtaistelun johdosta erityisesti vaarantuu.</a:t>
            </a:r>
          </a:p>
          <a:p>
            <a:pPr marL="12700" marR="268605">
              <a:lnSpc>
                <a:spcPct val="90000"/>
              </a:lnSpc>
              <a:spcBef>
                <a:spcPts val="430"/>
              </a:spcBef>
              <a:buSzPct val="100000"/>
              <a:tabLst>
                <a:tab pos="355600" algn="l"/>
              </a:tabLst>
            </a:pPr>
            <a:r>
              <a:rPr lang="fi-FI" sz="1500" dirty="0">
                <a:cs typeface="Arial"/>
              </a:rPr>
              <a:t>   </a:t>
            </a:r>
            <a:endParaRPr lang="fi-FI" sz="1500" noProof="0" dirty="0">
              <a:cs typeface="Arial"/>
            </a:endParaRPr>
          </a:p>
          <a:p>
            <a:pPr marL="355600" marR="268605" indent="-342900">
              <a:lnSpc>
                <a:spcPct val="90000"/>
              </a:lnSpc>
              <a:spcBef>
                <a:spcPts val="430"/>
              </a:spcBef>
              <a:buSzPct val="100000"/>
              <a:buChar char="•"/>
              <a:tabLst>
                <a:tab pos="355600" algn="l"/>
              </a:tabLst>
            </a:pPr>
            <a:r>
              <a:rPr lang="fi-FI" sz="2600" noProof="0" dirty="0">
                <a:cs typeface="Arial"/>
              </a:rPr>
              <a:t>Tällä hetkellä voimassa olevia suojelutyötä koskevia säännöksiä sovelletaan ainoastaan </a:t>
            </a:r>
            <a:r>
              <a:rPr lang="fi-FI" sz="2600" b="1" u="sng" noProof="0" dirty="0">
                <a:cs typeface="Arial"/>
              </a:rPr>
              <a:t>virkasuhteisiin</a:t>
            </a:r>
            <a:r>
              <a:rPr lang="fi-FI" sz="2600" noProof="0" dirty="0">
                <a:cs typeface="Arial"/>
              </a:rPr>
              <a:t>. Virkasuhteiset ovat joka tapauksessa ylityö-</a:t>
            </a:r>
            <a:r>
              <a:rPr lang="fi-FI" sz="2600" dirty="0">
                <a:cs typeface="Arial"/>
              </a:rPr>
              <a:t>, </a:t>
            </a:r>
            <a:r>
              <a:rPr lang="fi-FI" sz="2600" noProof="0" dirty="0">
                <a:cs typeface="Arial"/>
              </a:rPr>
              <a:t>vuoronvaihto- ja saldojen kerryttämisen kiellon ulkopuolella.</a:t>
            </a:r>
          </a:p>
          <a:p>
            <a:pPr marL="12700" marR="268605">
              <a:lnSpc>
                <a:spcPct val="90000"/>
              </a:lnSpc>
              <a:spcBef>
                <a:spcPts val="430"/>
              </a:spcBef>
              <a:buSzPct val="100000"/>
              <a:tabLst>
                <a:tab pos="355600" algn="l"/>
              </a:tabLst>
            </a:pPr>
            <a:r>
              <a:rPr lang="fi-FI" sz="1500" dirty="0">
                <a:cs typeface="Arial"/>
              </a:rPr>
              <a:t>  </a:t>
            </a:r>
            <a:endParaRPr lang="fi-FI" sz="1500" noProof="0" dirty="0">
              <a:cs typeface="Arial"/>
            </a:endParaRPr>
          </a:p>
          <a:p>
            <a:pPr marL="354965" indent="-342265">
              <a:lnSpc>
                <a:spcPct val="100000"/>
              </a:lnSpc>
              <a:spcBef>
                <a:spcPts val="170"/>
              </a:spcBef>
              <a:buSzPct val="100000"/>
              <a:buChar char="•"/>
              <a:tabLst>
                <a:tab pos="354965" algn="l"/>
              </a:tabLst>
            </a:pPr>
            <a:r>
              <a:rPr lang="fi-FI" sz="2600" noProof="0" dirty="0">
                <a:cs typeface="Arial"/>
              </a:rPr>
              <a:t>Työsopimussuhteessa olevaa ei voida määrätä suojelutyöhön.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99817"/>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solidFill>
                  <a:srgbClr val="1F1F1F"/>
                </a:solidFill>
              </a:rPr>
              <a:t>Miten toimitaan henkeä ja terveyttä uhkaavissa tilanteissa kiellon aikana?</a:t>
            </a:r>
          </a:p>
        </p:txBody>
      </p:sp>
      <p:sp>
        <p:nvSpPr>
          <p:cNvPr id="3" name="object 3"/>
          <p:cNvSpPr txBox="1">
            <a:spLocks noGrp="1"/>
          </p:cNvSpPr>
          <p:nvPr>
            <p:ph type="body" idx="1"/>
          </p:nvPr>
        </p:nvSpPr>
        <p:spPr>
          <a:xfrm>
            <a:off x="838199" y="1825625"/>
            <a:ext cx="9889273" cy="3421706"/>
          </a:xfrm>
          <a:prstGeom prst="rect">
            <a:avLst/>
          </a:prstGeom>
        </p:spPr>
        <p:txBody>
          <a:bodyPr vert="horz" wrap="square" lIns="0" tIns="54610" rIns="0" bIns="0" rtlCol="0">
            <a:spAutoFit/>
          </a:bodyPr>
          <a:lstStyle/>
          <a:p>
            <a:pPr marL="355600" marR="5080" indent="-342900">
              <a:lnSpc>
                <a:spcPct val="90000"/>
              </a:lnSpc>
              <a:spcBef>
                <a:spcPts val="430"/>
              </a:spcBef>
              <a:buSzPct val="100000"/>
              <a:buChar char="•"/>
              <a:tabLst>
                <a:tab pos="355600" algn="l"/>
              </a:tabLst>
            </a:pPr>
            <a:r>
              <a:rPr lang="fi-FI" sz="2600" noProof="0" dirty="0">
                <a:cs typeface="Arial" panose="020B0604020202020204" pitchFamily="34" charset="0"/>
              </a:rPr>
              <a:t>Luottamusmiehet voivat neuvotella työnantajan kanssa kiellon ulkopuolelle jäävistä työtehtävistä, joissa henki ja terveys on uhattuna.</a:t>
            </a:r>
            <a:r>
              <a:rPr lang="fi-FI" sz="2600" noProof="0" dirty="0">
                <a:solidFill>
                  <a:srgbClr val="1F1F1F"/>
                </a:solidFill>
                <a:cs typeface="Arial" panose="020B0604020202020204" pitchFamily="34" charset="0"/>
              </a:rPr>
              <a:t> Samoin voidaan neuvotella sellaisen kiinteän omaisuuden suojelemisesta, joka työtaistelun johdosta erityisesti vaarantuu.</a:t>
            </a:r>
          </a:p>
          <a:p>
            <a:pPr marL="12700" marR="5080" indent="0">
              <a:lnSpc>
                <a:spcPct val="90000"/>
              </a:lnSpc>
              <a:spcBef>
                <a:spcPts val="430"/>
              </a:spcBef>
              <a:buSzPct val="100000"/>
              <a:buNone/>
              <a:tabLst>
                <a:tab pos="355600" algn="l"/>
              </a:tabLst>
            </a:pPr>
            <a:r>
              <a:rPr lang="fi-FI" sz="1500" dirty="0">
                <a:solidFill>
                  <a:srgbClr val="1F1F1F"/>
                </a:solidFill>
                <a:cs typeface="Arial" panose="020B0604020202020204" pitchFamily="34" charset="0"/>
              </a:rPr>
              <a:t>    </a:t>
            </a:r>
            <a:endParaRPr lang="fi-FI" sz="1500" noProof="0" dirty="0">
              <a:solidFill>
                <a:srgbClr val="1F1F1F"/>
              </a:solidFill>
              <a:cs typeface="Arial" panose="020B0604020202020204" pitchFamily="34" charset="0"/>
            </a:endParaRPr>
          </a:p>
          <a:p>
            <a:pPr marL="355600" marR="668020" indent="-342900">
              <a:lnSpc>
                <a:spcPts val="3030"/>
              </a:lnSpc>
              <a:spcBef>
                <a:spcPts val="545"/>
              </a:spcBef>
              <a:buSzPct val="100000"/>
              <a:buChar char="•"/>
              <a:tabLst>
                <a:tab pos="355600" algn="l"/>
              </a:tabLst>
            </a:pPr>
            <a:r>
              <a:rPr lang="fi-FI" sz="2600" b="1" noProof="0" dirty="0">
                <a:cs typeface="Arial" panose="020B0604020202020204" pitchFamily="34" charset="0"/>
              </a:rPr>
              <a:t>Ylityö-</a:t>
            </a:r>
            <a:r>
              <a:rPr lang="fi-FI" sz="2600" b="1" dirty="0">
                <a:cs typeface="Arial" panose="020B0604020202020204" pitchFamily="34" charset="0"/>
              </a:rPr>
              <a:t>, </a:t>
            </a:r>
            <a:r>
              <a:rPr lang="fi-FI" sz="2600" b="1" noProof="0" dirty="0">
                <a:cs typeface="Arial" panose="020B0604020202020204" pitchFamily="34" charset="0"/>
              </a:rPr>
              <a:t>vuoronvaihto- ja saldojen kerryttämisen kiellon johdosta kenenkään henki ja terveys eivät saa vaarantua. </a:t>
            </a:r>
          </a:p>
          <a:p>
            <a:pPr marL="812800" marR="668020" lvl="1" indent="-342900">
              <a:lnSpc>
                <a:spcPts val="3030"/>
              </a:lnSpc>
              <a:spcBef>
                <a:spcPts val="545"/>
              </a:spcBef>
              <a:buSzPct val="100000"/>
              <a:tabLst>
                <a:tab pos="355600" algn="l"/>
              </a:tabLst>
            </a:pPr>
            <a:r>
              <a:rPr lang="fi-FI" sz="2600" noProof="0" dirty="0">
                <a:cs typeface="Arial" panose="020B0604020202020204" pitchFamily="34" charset="0"/>
              </a:rPr>
              <a:t>Näissä tilanteissa on syytä olla yhteydessä omaan luottamusmieheen.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64F054-E65D-451D-CA38-3B176018D3AC}"/>
              </a:ext>
            </a:extLst>
          </p:cNvPr>
          <p:cNvSpPr>
            <a:spLocks noGrp="1"/>
          </p:cNvSpPr>
          <p:nvPr>
            <p:ph type="title"/>
          </p:nvPr>
        </p:nvSpPr>
        <p:spPr>
          <a:xfrm>
            <a:off x="838200" y="454335"/>
            <a:ext cx="10515600" cy="1325563"/>
          </a:xfrm>
        </p:spPr>
        <p:txBody>
          <a:bodyPr>
            <a:normAutofit/>
          </a:bodyPr>
          <a:lstStyle/>
          <a:p>
            <a:r>
              <a:rPr lang="fi-FI" sz="4200" b="1" dirty="0"/>
              <a:t>Miksi ylityö-, vuoronvaihto- ja saldojen kerryttämisen kielto on tarpeen?	1/2</a:t>
            </a:r>
          </a:p>
        </p:txBody>
      </p:sp>
      <p:sp>
        <p:nvSpPr>
          <p:cNvPr id="3" name="Sisällön paikkamerkki 2">
            <a:extLst>
              <a:ext uri="{FF2B5EF4-FFF2-40B4-BE49-F238E27FC236}">
                <a16:creationId xmlns:a16="http://schemas.microsoft.com/office/drawing/2014/main" id="{C7A6C1AB-98C5-F7AA-BEF5-6C967A97C674}"/>
              </a:ext>
            </a:extLst>
          </p:cNvPr>
          <p:cNvSpPr>
            <a:spLocks noGrp="1"/>
          </p:cNvSpPr>
          <p:nvPr>
            <p:ph idx="1"/>
          </p:nvPr>
        </p:nvSpPr>
        <p:spPr>
          <a:xfrm>
            <a:off x="838200" y="2025224"/>
            <a:ext cx="9744307" cy="4667250"/>
          </a:xfrm>
        </p:spPr>
        <p:txBody>
          <a:bodyPr>
            <a:noAutofit/>
          </a:bodyPr>
          <a:lstStyle/>
          <a:p>
            <a:pPr>
              <a:lnSpc>
                <a:spcPct val="100000"/>
              </a:lnSpc>
            </a:pPr>
            <a:r>
              <a:rPr lang="fi-FI" sz="2600" dirty="0">
                <a:latin typeface="Calibri" panose="020F0502020204030204" pitchFamily="34" charset="0"/>
                <a:cs typeface="Calibri" panose="020F0502020204030204" pitchFamily="34" charset="0"/>
              </a:rPr>
              <a:t>Valtion virka- ja työehtosopimusneuvotteluissa ei saavutettu neuvottelutulosta sopimuskauden päättymiseen 28.2.2025 mennessä.</a:t>
            </a:r>
            <a:br>
              <a:rPr lang="fi-FI" sz="2600" dirty="0">
                <a:latin typeface="Calibri" panose="020F0502020204030204" pitchFamily="34" charset="0"/>
                <a:cs typeface="Calibri" panose="020F0502020204030204" pitchFamily="34" charset="0"/>
              </a:rPr>
            </a:b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Valtiotyönantaja ilmoitti 7.3.2025, että se on keskeyttänyt neuvottelut tilanteessa, jossa tammikuun puolivälissä alkaneissa neuvotteluissa on käsitelty vain yksi työnantajan jättämä palkkatarjous.</a:t>
            </a:r>
          </a:p>
        </p:txBody>
      </p:sp>
    </p:spTree>
    <p:extLst>
      <p:ext uri="{BB962C8B-B14F-4D97-AF65-F5344CB8AC3E}">
        <p14:creationId xmlns:p14="http://schemas.microsoft.com/office/powerpoint/2010/main" val="250100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199" y="0"/>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Koskeeko kielto hätätyötä?  1/2</a:t>
            </a:r>
          </a:p>
        </p:txBody>
      </p:sp>
      <p:sp>
        <p:nvSpPr>
          <p:cNvPr id="3" name="object 3"/>
          <p:cNvSpPr txBox="1"/>
          <p:nvPr/>
        </p:nvSpPr>
        <p:spPr>
          <a:xfrm>
            <a:off x="723200" y="1187892"/>
            <a:ext cx="9580527" cy="4355680"/>
          </a:xfrm>
          <a:prstGeom prst="rect">
            <a:avLst/>
          </a:prstGeom>
        </p:spPr>
        <p:txBody>
          <a:bodyPr vert="horz" wrap="square" lIns="0" tIns="97155" rIns="0" bIns="0" rtlCol="0">
            <a:spAutoFit/>
          </a:bodyPr>
          <a:lstStyle/>
          <a:p>
            <a:pPr marL="240029" marR="104775" indent="-227329">
              <a:spcBef>
                <a:spcPts val="1000"/>
              </a:spcBef>
              <a:buChar char="•"/>
              <a:tabLst>
                <a:tab pos="241300" algn="l"/>
              </a:tabLst>
            </a:pPr>
            <a:r>
              <a:rPr lang="fi-FI" sz="2600" noProof="0" dirty="0">
                <a:cs typeface="Arial" panose="020B0604020202020204" pitchFamily="34" charset="0"/>
              </a:rPr>
              <a:t>Ylityö-</a:t>
            </a:r>
            <a:r>
              <a:rPr lang="fi-FI" sz="2600" dirty="0">
                <a:cs typeface="Arial" panose="020B0604020202020204" pitchFamily="34" charset="0"/>
              </a:rPr>
              <a:t>, </a:t>
            </a:r>
            <a:r>
              <a:rPr lang="fi-FI" sz="2600" noProof="0" dirty="0">
                <a:cs typeface="Arial" panose="020B0604020202020204" pitchFamily="34" charset="0"/>
              </a:rPr>
              <a:t>vuoronvaihto- ja saldojen kerryttämisen kielto ei koske työaikalain 19</a:t>
            </a:r>
            <a:r>
              <a:rPr lang="fi-FI" sz="2600" dirty="0">
                <a:cs typeface="Arial" panose="020B0604020202020204" pitchFamily="34" charset="0"/>
              </a:rPr>
              <a:t> </a:t>
            </a:r>
            <a:r>
              <a:rPr lang="fi-FI" sz="2600" noProof="0" dirty="0">
                <a:cs typeface="Arial" panose="020B0604020202020204" pitchFamily="34" charset="0"/>
              </a:rPr>
              <a:t>§:n tarkoittamaa hätätyötä, joten hätätyötä voi tehdä myös kiellon aikana.</a:t>
            </a:r>
          </a:p>
          <a:p>
            <a:pPr marL="240029" marR="5080" indent="-227329">
              <a:spcBef>
                <a:spcPts val="1000"/>
              </a:spcBef>
              <a:buChar char="•"/>
              <a:tabLst>
                <a:tab pos="241300" algn="l"/>
              </a:tabLst>
            </a:pPr>
            <a:r>
              <a:rPr lang="fi-FI" sz="2600" noProof="0" dirty="0">
                <a:cs typeface="Arial" panose="020B0604020202020204" pitchFamily="34" charset="0"/>
              </a:rPr>
              <a:t>Työnantajan pitää ilmoittaa hätätyöstä työsuojeluviranomaiselle ja Aluehallintovirastoon. Mikäli työnantaja vetoaa hätätyöhön, on työntekijän pyydettävä tästä kirjallinen ilmoitus.</a:t>
            </a:r>
          </a:p>
          <a:p>
            <a:pPr marL="240029" marR="56515" indent="-227329">
              <a:spcBef>
                <a:spcPts val="1000"/>
              </a:spcBef>
              <a:buChar char="•"/>
              <a:tabLst>
                <a:tab pos="241300" algn="l"/>
              </a:tabLst>
            </a:pPr>
            <a:r>
              <a:rPr lang="fi-FI" sz="2600" noProof="0" dirty="0">
                <a:cs typeface="Arial" panose="020B0604020202020204" pitchFamily="34" charset="0"/>
              </a:rPr>
              <a:t>Hätätyö voi tulla kyseeseen esimerkiksi luonnonkatastrofin tai 	suuronnettomuuden yhteydessä. Tällöin kyse on ennalta-arvaamattomasta tapahtumasta. Ennalta ilmoitettu työtaistelu ei täytä hätätyön tunnusmerkkejä.</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6D6FC-04D3-B647-45A0-D29BF5A9A22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0A3D60-0917-C42A-881F-D2F13F450321}"/>
              </a:ext>
            </a:extLst>
          </p:cNvPr>
          <p:cNvSpPr txBox="1">
            <a:spLocks noGrp="1"/>
          </p:cNvSpPr>
          <p:nvPr>
            <p:ph type="title"/>
          </p:nvPr>
        </p:nvSpPr>
        <p:spPr>
          <a:xfrm>
            <a:off x="838199" y="0"/>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Koskeeko kielto hätätyötä?  2/2</a:t>
            </a:r>
          </a:p>
        </p:txBody>
      </p:sp>
      <p:sp>
        <p:nvSpPr>
          <p:cNvPr id="3" name="object 3">
            <a:extLst>
              <a:ext uri="{FF2B5EF4-FFF2-40B4-BE49-F238E27FC236}">
                <a16:creationId xmlns:a16="http://schemas.microsoft.com/office/drawing/2014/main" id="{4D46FBB3-DD7B-DB56-0C5B-58E80EEE7FAB}"/>
              </a:ext>
            </a:extLst>
          </p:cNvPr>
          <p:cNvSpPr txBox="1"/>
          <p:nvPr/>
        </p:nvSpPr>
        <p:spPr>
          <a:xfrm>
            <a:off x="838199" y="1544731"/>
            <a:ext cx="9398621" cy="1826782"/>
          </a:xfrm>
          <a:prstGeom prst="rect">
            <a:avLst/>
          </a:prstGeom>
        </p:spPr>
        <p:txBody>
          <a:bodyPr vert="horz" wrap="square" lIns="0" tIns="97155" rIns="0" bIns="0" rtlCol="0">
            <a:spAutoFit/>
          </a:bodyPr>
          <a:lstStyle/>
          <a:p>
            <a:pPr marL="240029" marR="56515" indent="-227329">
              <a:spcBef>
                <a:spcPts val="1000"/>
              </a:spcBef>
              <a:buChar char="•"/>
              <a:tabLst>
                <a:tab pos="241300" algn="l"/>
              </a:tabLst>
            </a:pPr>
            <a:r>
              <a:rPr lang="fi-FI" sz="2600" noProof="0" dirty="0">
                <a:cs typeface="Arial" panose="020B0604020202020204" pitchFamily="34" charset="0"/>
              </a:rPr>
              <a:t>Valtion työaikasopimuksen 25 §:ssä määritelty hälytysluonteinen työ on eri asia kuin työaikalain 19 §:n mukainen hätätyö.</a:t>
            </a:r>
          </a:p>
          <a:p>
            <a:pPr marL="240029" marR="56515" indent="-227329">
              <a:spcBef>
                <a:spcPts val="1000"/>
              </a:spcBef>
              <a:buChar char="•"/>
              <a:tabLst>
                <a:tab pos="241300" algn="l"/>
              </a:tabLst>
            </a:pPr>
            <a:r>
              <a:rPr lang="fi-FI" sz="2600" noProof="0" dirty="0">
                <a:cs typeface="Arial" panose="020B0604020202020204" pitchFamily="34" charset="0"/>
              </a:rPr>
              <a:t>Hälytysluonteiseen työhön ei voi määrätä, vaan siihen kutsutaan ja kutsusta voi myös kieltäytyä.</a:t>
            </a:r>
          </a:p>
        </p:txBody>
      </p:sp>
    </p:spTree>
    <p:extLst>
      <p:ext uri="{BB962C8B-B14F-4D97-AF65-F5344CB8AC3E}">
        <p14:creationId xmlns:p14="http://schemas.microsoft.com/office/powerpoint/2010/main" val="1192915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39834" y="681119"/>
            <a:ext cx="11330246" cy="1225591"/>
          </a:xfrm>
          <a:prstGeom prst="rect">
            <a:avLst/>
          </a:prstGeom>
        </p:spPr>
        <p:txBody>
          <a:bodyPr vert="horz" wrap="square" lIns="0" tIns="61594" rIns="0" bIns="0" rtlCol="0">
            <a:spAutoFit/>
          </a:bodyPr>
          <a:lstStyle/>
          <a:p>
            <a:pPr marL="12700" marR="5080">
              <a:lnSpc>
                <a:spcPct val="90000"/>
              </a:lnSpc>
              <a:spcBef>
                <a:spcPts val="484"/>
              </a:spcBef>
            </a:pPr>
            <a:r>
              <a:rPr lang="fi-FI" sz="4200" b="1" noProof="0" dirty="0"/>
              <a:t>Koskeeko kielto pääluottamusmiehiä, luottamusmiehiä ja työsuojeluvaltuutettuja?</a:t>
            </a:r>
          </a:p>
        </p:txBody>
      </p:sp>
      <p:sp>
        <p:nvSpPr>
          <p:cNvPr id="3" name="object 3"/>
          <p:cNvSpPr txBox="1"/>
          <p:nvPr/>
        </p:nvSpPr>
        <p:spPr>
          <a:xfrm>
            <a:off x="625534" y="2247656"/>
            <a:ext cx="9733949" cy="1495538"/>
          </a:xfrm>
          <a:prstGeom prst="rect">
            <a:avLst/>
          </a:prstGeom>
        </p:spPr>
        <p:txBody>
          <a:bodyPr vert="horz" wrap="square" lIns="0" tIns="54610" rIns="0" bIns="0" rtlCol="0">
            <a:spAutoFit/>
          </a:bodyPr>
          <a:lstStyle/>
          <a:p>
            <a:pPr marL="240029" marR="5080" indent="-227329">
              <a:lnSpc>
                <a:spcPct val="90000"/>
              </a:lnSpc>
              <a:spcBef>
                <a:spcPts val="430"/>
              </a:spcBef>
              <a:buChar char="•"/>
              <a:tabLst>
                <a:tab pos="241300" algn="l"/>
              </a:tabLst>
            </a:pPr>
            <a:r>
              <a:rPr lang="fi-FI" sz="2600" b="1" noProof="0" dirty="0">
                <a:cs typeface="Arial"/>
              </a:rPr>
              <a:t>Työsuhteiset </a:t>
            </a:r>
            <a:r>
              <a:rPr lang="fi-FI" sz="2600" noProof="0" dirty="0">
                <a:cs typeface="Arial"/>
              </a:rPr>
              <a:t>pääluottamusmiehet, luottamusmiehet ja 	työsuojeluvaltuutetut osallistuvat ylityö-</a:t>
            </a:r>
            <a:r>
              <a:rPr lang="fi-FI" sz="2600" dirty="0">
                <a:cs typeface="Arial"/>
              </a:rPr>
              <a:t>, </a:t>
            </a:r>
            <a:r>
              <a:rPr lang="fi-FI" sz="2600" noProof="0" dirty="0">
                <a:cs typeface="Arial"/>
              </a:rPr>
              <a:t>vuoronvaihto</a:t>
            </a:r>
            <a:r>
              <a:rPr lang="fi-FI" sz="2600" dirty="0">
                <a:cs typeface="Arial"/>
              </a:rPr>
              <a:t>- ja saldojen kerryttämisen </a:t>
            </a:r>
            <a:r>
              <a:rPr lang="fi-FI" sz="2600" noProof="0" dirty="0">
                <a:cs typeface="Arial"/>
              </a:rPr>
              <a:t>kieltoon kuten muutkin työsuhteiset työntekijät, elleivät JUKO , PRO ja JHL ole rajanneet heitä </a:t>
            </a:r>
            <a:r>
              <a:rPr lang="fi-FI" sz="2600" dirty="0">
                <a:cs typeface="Arial"/>
              </a:rPr>
              <a:t>kiellon</a:t>
            </a:r>
            <a:r>
              <a:rPr lang="fi-FI" sz="2600" noProof="0" dirty="0">
                <a:cs typeface="Arial"/>
              </a:rPr>
              <a:t> ulkopuolelle.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699" y="602088"/>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myös työharjoittelussa olevia opiskelijoita?</a:t>
            </a:r>
          </a:p>
        </p:txBody>
      </p:sp>
      <p:sp>
        <p:nvSpPr>
          <p:cNvPr id="3" name="object 3"/>
          <p:cNvSpPr txBox="1"/>
          <p:nvPr/>
        </p:nvSpPr>
        <p:spPr>
          <a:xfrm>
            <a:off x="819087" y="2093170"/>
            <a:ext cx="10209470" cy="3632020"/>
          </a:xfrm>
          <a:prstGeom prst="rect">
            <a:avLst/>
          </a:prstGeom>
        </p:spPr>
        <p:txBody>
          <a:bodyPr vert="horz" wrap="square" lIns="0" tIns="59690" rIns="0" bIns="0" rtlCol="0">
            <a:spAutoFit/>
          </a:bodyPr>
          <a:lstStyle/>
          <a:p>
            <a:pPr marL="240029" marR="1054100" indent="-227329">
              <a:lnSpc>
                <a:spcPts val="3030"/>
              </a:lnSpc>
              <a:spcBef>
                <a:spcPts val="470"/>
              </a:spcBef>
              <a:buChar char="•"/>
              <a:tabLst>
                <a:tab pos="241300" algn="l"/>
              </a:tabLst>
            </a:pPr>
            <a:r>
              <a:rPr lang="fi-FI" sz="2600" noProof="0" dirty="0">
                <a:cs typeface="Arial"/>
              </a:rPr>
              <a:t>Oma oppilaitoksesi ohjeistaa opintojen suorittamisesta 	työtaistelun aikana ja oma liittosi ylityö-</a:t>
            </a:r>
            <a:r>
              <a:rPr lang="fi-FI" sz="2600" dirty="0">
                <a:cs typeface="Arial"/>
              </a:rPr>
              <a:t>, </a:t>
            </a:r>
            <a:r>
              <a:rPr lang="fi-FI" sz="2600" noProof="0" dirty="0">
                <a:cs typeface="Arial"/>
              </a:rPr>
              <a:t>vuoronvaihto- ja saldojen kerryttämisen kieltoon liittyvissä asioissa.</a:t>
            </a:r>
            <a:br>
              <a:rPr lang="fi-FI" sz="2600" noProof="0" dirty="0">
                <a:cs typeface="Arial"/>
              </a:rPr>
            </a:br>
            <a:r>
              <a:rPr lang="fi-FI" sz="1500" noProof="0" dirty="0">
                <a:cs typeface="Arial"/>
              </a:rPr>
              <a:t>                          </a:t>
            </a:r>
            <a:endParaRPr lang="fi-FI" sz="1500" dirty="0">
              <a:cs typeface="Arial"/>
            </a:endParaRPr>
          </a:p>
          <a:p>
            <a:pPr marL="240029" marR="5080" indent="-227329">
              <a:lnSpc>
                <a:spcPct val="90000"/>
              </a:lnSpc>
              <a:spcBef>
                <a:spcPts val="955"/>
              </a:spcBef>
              <a:buChar char="•"/>
              <a:tabLst>
                <a:tab pos="241300" algn="l"/>
              </a:tabLst>
            </a:pPr>
            <a:r>
              <a:rPr lang="fi-FI" sz="2600" noProof="0" dirty="0">
                <a:cs typeface="Arial"/>
              </a:rPr>
              <a:t>Jos työtehtäväsi ovat kiellon piirissä ja olet työsuhteessa harjoittelupaikkaasi, otat osaa kieltoon.</a:t>
            </a:r>
          </a:p>
          <a:p>
            <a:pPr marL="12700" marR="5080">
              <a:lnSpc>
                <a:spcPct val="90000"/>
              </a:lnSpc>
              <a:spcBef>
                <a:spcPts val="955"/>
              </a:spcBef>
              <a:tabLst>
                <a:tab pos="241300" algn="l"/>
              </a:tabLst>
            </a:pPr>
            <a:r>
              <a:rPr lang="fi-FI" sz="1500" dirty="0">
                <a:cs typeface="Arial"/>
              </a:rPr>
              <a:t>                </a:t>
            </a:r>
            <a:endParaRPr lang="fi-FI" sz="1500" noProof="0" dirty="0">
              <a:cs typeface="Arial"/>
            </a:endParaRPr>
          </a:p>
          <a:p>
            <a:pPr marL="240029" marR="261620" indent="-227329">
              <a:lnSpc>
                <a:spcPct val="90000"/>
              </a:lnSpc>
              <a:spcBef>
                <a:spcPts val="994"/>
              </a:spcBef>
              <a:buChar char="•"/>
              <a:tabLst>
                <a:tab pos="241300" algn="l"/>
              </a:tabLst>
            </a:pPr>
            <a:r>
              <a:rPr lang="fi-FI" sz="2600" noProof="0" dirty="0">
                <a:cs typeface="Arial"/>
              </a:rPr>
              <a:t>Jos työtehtäväsi ovat kiellon piirissä, mutta et ole työsuhteessa työnantajaasi, et ole mukana kiellossa.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49885"/>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spc="-200" noProof="0" dirty="0"/>
              <a:t>Ottavatko</a:t>
            </a:r>
            <a:r>
              <a:rPr lang="fi-FI" sz="4200" b="1" spc="-225" noProof="0" dirty="0"/>
              <a:t> </a:t>
            </a:r>
            <a:r>
              <a:rPr lang="fi-FI" sz="4200" b="1" spc="-155" noProof="0" dirty="0"/>
              <a:t>esihenkilöt</a:t>
            </a:r>
            <a:r>
              <a:rPr lang="fi-FI" sz="4200" b="1" spc="-204" noProof="0" dirty="0"/>
              <a:t> </a:t>
            </a:r>
            <a:r>
              <a:rPr lang="fi-FI" sz="4200" b="1" spc="-320" noProof="0" dirty="0"/>
              <a:t>osaa</a:t>
            </a:r>
            <a:r>
              <a:rPr lang="fi-FI" sz="4200" b="1" spc="-225" noProof="0" dirty="0"/>
              <a:t> </a:t>
            </a:r>
            <a:r>
              <a:rPr lang="fi-FI" sz="4200" b="1" spc="-114" noProof="0" dirty="0"/>
              <a:t>kieltoon?</a:t>
            </a:r>
          </a:p>
        </p:txBody>
      </p:sp>
      <p:sp>
        <p:nvSpPr>
          <p:cNvPr id="3" name="object 3"/>
          <p:cNvSpPr txBox="1"/>
          <p:nvPr/>
        </p:nvSpPr>
        <p:spPr>
          <a:xfrm>
            <a:off x="794258" y="1564893"/>
            <a:ext cx="10515600" cy="4163960"/>
          </a:xfrm>
          <a:prstGeom prst="rect">
            <a:avLst/>
          </a:prstGeom>
        </p:spPr>
        <p:txBody>
          <a:bodyPr vert="horz" wrap="square" lIns="0" tIns="59690" rIns="0" bIns="0" rtlCol="0">
            <a:spAutoFit/>
          </a:bodyPr>
          <a:lstStyle/>
          <a:p>
            <a:pPr marL="240029" marR="2179320" indent="-227329">
              <a:lnSpc>
                <a:spcPts val="3030"/>
              </a:lnSpc>
              <a:spcBef>
                <a:spcPts val="470"/>
              </a:spcBef>
              <a:buChar char="•"/>
              <a:tabLst>
                <a:tab pos="241300" algn="l"/>
              </a:tabLst>
            </a:pPr>
            <a:r>
              <a:rPr lang="fi-FI" sz="2600" b="1" noProof="0" dirty="0">
                <a:cs typeface="Arial"/>
              </a:rPr>
              <a:t>Työsuhteiset </a:t>
            </a:r>
            <a:r>
              <a:rPr lang="fi-FI" sz="2600" noProof="0" dirty="0">
                <a:cs typeface="Arial"/>
              </a:rPr>
              <a:t>esihenkilöt ottavat osaa ylityö-</a:t>
            </a:r>
            <a:r>
              <a:rPr lang="fi-FI" sz="2600" dirty="0">
                <a:cs typeface="Arial"/>
              </a:rPr>
              <a:t>, vuoronvaihto- ja saldojen kerryttämisen </a:t>
            </a:r>
            <a:r>
              <a:rPr lang="fi-FI" sz="2600" noProof="0" dirty="0">
                <a:cs typeface="Arial"/>
              </a:rPr>
              <a:t>kieltoon.</a:t>
            </a:r>
            <a:br>
              <a:rPr lang="fi-FI" sz="1500" noProof="0" dirty="0">
                <a:cs typeface="Arial"/>
              </a:rPr>
            </a:br>
            <a:endParaRPr lang="fi-FI" sz="1500" dirty="0">
              <a:cs typeface="Arial"/>
            </a:endParaRPr>
          </a:p>
          <a:p>
            <a:pPr marL="240029" marR="1726564" indent="-227329">
              <a:lnSpc>
                <a:spcPts val="3020"/>
              </a:lnSpc>
              <a:spcBef>
                <a:spcPts val="1005"/>
              </a:spcBef>
              <a:buChar char="•"/>
              <a:tabLst>
                <a:tab pos="241300" algn="l"/>
              </a:tabLst>
            </a:pPr>
            <a:r>
              <a:rPr lang="fi-FI" sz="2600" b="1" noProof="0" dirty="0">
                <a:cs typeface="Arial"/>
              </a:rPr>
              <a:t>Virkasuhteiset</a:t>
            </a:r>
            <a:r>
              <a:rPr lang="fi-FI" sz="2600" noProof="0" dirty="0">
                <a:cs typeface="Arial"/>
              </a:rPr>
              <a:t> esihenkilöt eivät ota osaa ylityö-</a:t>
            </a:r>
            <a:r>
              <a:rPr lang="fi-FI" sz="2600" dirty="0">
                <a:cs typeface="Arial"/>
              </a:rPr>
              <a:t>, vuoronvaihto- ja saldojen kerryttämisen </a:t>
            </a:r>
            <a:r>
              <a:rPr lang="fi-FI" sz="2600" noProof="0" dirty="0">
                <a:cs typeface="Arial"/>
              </a:rPr>
              <a:t>kieltoon.</a:t>
            </a:r>
            <a:br>
              <a:rPr lang="fi-FI" sz="1500" noProof="0" dirty="0">
                <a:cs typeface="Arial"/>
              </a:rPr>
            </a:br>
            <a:endParaRPr lang="fi-FI" sz="2600" noProof="0" dirty="0">
              <a:cs typeface="Arial"/>
            </a:endParaRPr>
          </a:p>
          <a:p>
            <a:pPr marL="240029" marR="5080" indent="-227329">
              <a:lnSpc>
                <a:spcPts val="3020"/>
              </a:lnSpc>
              <a:spcBef>
                <a:spcPts val="1010"/>
              </a:spcBef>
              <a:buChar char="•"/>
              <a:tabLst>
                <a:tab pos="241300" algn="l"/>
              </a:tabLst>
            </a:pPr>
            <a:r>
              <a:rPr lang="fi-FI" sz="2600" noProof="0" dirty="0">
                <a:cs typeface="Arial"/>
              </a:rPr>
              <a:t>Työnantaja saattaa yrittää painostaa työsuhteisia esihenkilöitä jäämään kiellon ulkopuolelle. Jokaisella työsuhteisella työntekijällä on oikeus ja velvollisuus osallistua liiton määräämään kieltoon. Mahdollisista painostusyrityksistä kannattaa ilmoittaa omalle luottamusmiehelle.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592753"/>
            <a:ext cx="10515600" cy="1249445"/>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Voiko työnantaja rangaista kieltoon osallistumisesta?</a:t>
            </a:r>
          </a:p>
        </p:txBody>
      </p:sp>
      <p:sp>
        <p:nvSpPr>
          <p:cNvPr id="3" name="object 3"/>
          <p:cNvSpPr txBox="1"/>
          <p:nvPr/>
        </p:nvSpPr>
        <p:spPr>
          <a:xfrm>
            <a:off x="838200" y="2141968"/>
            <a:ext cx="10424532" cy="2047997"/>
          </a:xfrm>
          <a:prstGeom prst="rect">
            <a:avLst/>
          </a:prstGeom>
        </p:spPr>
        <p:txBody>
          <a:bodyPr vert="horz" wrap="square" lIns="0" tIns="59690" rIns="0" bIns="0" rtlCol="0">
            <a:spAutoFit/>
          </a:bodyPr>
          <a:lstStyle/>
          <a:p>
            <a:pPr marL="240029" marR="1581785" indent="-227329">
              <a:lnSpc>
                <a:spcPts val="3030"/>
              </a:lnSpc>
              <a:spcBef>
                <a:spcPts val="470"/>
              </a:spcBef>
              <a:buChar char="•"/>
              <a:tabLst>
                <a:tab pos="241300" algn="l"/>
              </a:tabLst>
            </a:pPr>
            <a:r>
              <a:rPr lang="fi-FI" sz="2600" dirty="0"/>
              <a:t>Työnantaja ei saa rangaista työntekijää ylityö-, vuoronvaihto- ja saldojen kerryttämisen kieltoon osallistumisesta.</a:t>
            </a:r>
            <a:br>
              <a:rPr lang="fi-FI" sz="2600" dirty="0"/>
            </a:br>
            <a:r>
              <a:rPr lang="fi-FI" sz="2600" dirty="0"/>
              <a:t>      </a:t>
            </a:r>
          </a:p>
          <a:p>
            <a:pPr marL="240029" marR="1581785" indent="-227329">
              <a:lnSpc>
                <a:spcPts val="3030"/>
              </a:lnSpc>
              <a:spcBef>
                <a:spcPts val="470"/>
              </a:spcBef>
              <a:buChar char="•"/>
              <a:tabLst>
                <a:tab pos="241300" algn="l"/>
              </a:tabLst>
            </a:pPr>
            <a:r>
              <a:rPr lang="fi-FI" sz="2600" dirty="0"/>
              <a:t>JUKO , PRO ja JHL kantavat kaiken vastuun kaikista tekemistään työtaistelupäätöksistä.</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FC84F-1B46-E1E3-A7BE-75D2C4FBACDB}"/>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BF1826EE-24D7-BF87-C548-6D5E67D65B8D}"/>
              </a:ext>
            </a:extLst>
          </p:cNvPr>
          <p:cNvSpPr>
            <a:spLocks noGrp="1"/>
          </p:cNvSpPr>
          <p:nvPr>
            <p:ph type="title"/>
          </p:nvPr>
        </p:nvSpPr>
        <p:spPr>
          <a:xfrm>
            <a:off x="838200" y="454335"/>
            <a:ext cx="10515600" cy="1325563"/>
          </a:xfrm>
        </p:spPr>
        <p:txBody>
          <a:bodyPr>
            <a:normAutofit/>
          </a:bodyPr>
          <a:lstStyle/>
          <a:p>
            <a:r>
              <a:rPr lang="fi-FI" sz="4200" b="1" dirty="0"/>
              <a:t>Miksi ylityö-, vuoronvaihto- ja saldojen kerryttämisen kielto on tarpeen?	2/2</a:t>
            </a:r>
          </a:p>
        </p:txBody>
      </p:sp>
      <p:sp>
        <p:nvSpPr>
          <p:cNvPr id="3" name="Sisällön paikkamerkki 2">
            <a:extLst>
              <a:ext uri="{FF2B5EF4-FFF2-40B4-BE49-F238E27FC236}">
                <a16:creationId xmlns:a16="http://schemas.microsoft.com/office/drawing/2014/main" id="{34A3BB2B-BFF7-B67D-6C87-13DD3F59F476}"/>
              </a:ext>
            </a:extLst>
          </p:cNvPr>
          <p:cNvSpPr>
            <a:spLocks noGrp="1"/>
          </p:cNvSpPr>
          <p:nvPr>
            <p:ph idx="1"/>
          </p:nvPr>
        </p:nvSpPr>
        <p:spPr>
          <a:xfrm>
            <a:off x="838200" y="1991770"/>
            <a:ext cx="9733156" cy="4667250"/>
          </a:xfrm>
        </p:spPr>
        <p:txBody>
          <a:bodyPr>
            <a:noAutofit/>
          </a:bodyPr>
          <a:lstStyle/>
          <a:p>
            <a:pPr>
              <a:lnSpc>
                <a:spcPct val="100000"/>
              </a:lnSpc>
            </a:pPr>
            <a:r>
              <a:rPr lang="fi-FI" sz="2600" dirty="0">
                <a:latin typeface="Calibri" panose="020F0502020204030204" pitchFamily="34" charset="0"/>
                <a:cs typeface="Calibri" panose="020F0502020204030204" pitchFamily="34" charset="0"/>
              </a:rPr>
              <a:t>JUKO, PRO ja JHL hakevat valtion palkansaajille yleisen linjan mukaisia palkankorotuksia.</a:t>
            </a:r>
          </a:p>
          <a:p>
            <a:pPr marL="0" indent="0">
              <a:lnSpc>
                <a:spcPct val="100000"/>
              </a:lnSpc>
              <a:buNone/>
            </a:pP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Valtion työmarkkinalaitos on tarjonnut henkilöstölle yhteensä 6,3 % korotusta, mikä on selvästi vähemmän kuin yleiseksi linjaksi muodostunut 7,8 %.</a:t>
            </a:r>
          </a:p>
          <a:p>
            <a:pPr marL="0" indent="0">
              <a:lnSpc>
                <a:spcPct val="100000"/>
              </a:lnSpc>
              <a:buNone/>
            </a:pP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Ylityö-, vuoronvaihto- ja saldojen kerryttämisen kielto on yksi toimista, joilla pyritään edistämään neuvotteluratkaisun syntymistä.</a:t>
            </a:r>
          </a:p>
        </p:txBody>
      </p:sp>
    </p:spTree>
    <p:extLst>
      <p:ext uri="{BB962C8B-B14F-4D97-AF65-F5344CB8AC3E}">
        <p14:creationId xmlns:p14="http://schemas.microsoft.com/office/powerpoint/2010/main" val="99243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20507"/>
            <a:ext cx="10515600" cy="1772998"/>
          </a:xfrm>
          <a:prstGeom prst="rect">
            <a:avLst/>
          </a:prstGeom>
        </p:spPr>
        <p:txBody>
          <a:bodyPr vert="horz" wrap="square" lIns="0" tIns="414731" rIns="0" bIns="0" rtlCol="0">
            <a:spAutoFit/>
          </a:bodyPr>
          <a:lstStyle/>
          <a:p>
            <a:pPr marL="12700">
              <a:lnSpc>
                <a:spcPct val="100000"/>
              </a:lnSpc>
              <a:spcBef>
                <a:spcPts val="1000"/>
              </a:spcBef>
            </a:pPr>
            <a:r>
              <a:rPr lang="fi-FI" sz="4200" b="1" noProof="0" dirty="0">
                <a:solidFill>
                  <a:srgbClr val="222222"/>
                </a:solidFill>
              </a:rPr>
              <a:t>Mitä ylityökielto ja saldojen kerryttämisen </a:t>
            </a:r>
            <a:br>
              <a:rPr lang="fi-FI" sz="4200" b="1" noProof="0" dirty="0">
                <a:solidFill>
                  <a:srgbClr val="222222"/>
                </a:solidFill>
              </a:rPr>
            </a:br>
            <a:r>
              <a:rPr lang="fi-FI" sz="4200" b="1" noProof="0" dirty="0">
                <a:solidFill>
                  <a:srgbClr val="222222"/>
                </a:solidFill>
              </a:rPr>
              <a:t>kielto tarkoittaa?		1/2</a:t>
            </a:r>
          </a:p>
        </p:txBody>
      </p:sp>
      <p:sp>
        <p:nvSpPr>
          <p:cNvPr id="3" name="object 3"/>
          <p:cNvSpPr txBox="1"/>
          <p:nvPr/>
        </p:nvSpPr>
        <p:spPr>
          <a:xfrm>
            <a:off x="838201" y="1942062"/>
            <a:ext cx="9476678" cy="4264629"/>
          </a:xfrm>
          <a:prstGeom prst="rect">
            <a:avLst/>
          </a:prstGeom>
        </p:spPr>
        <p:txBody>
          <a:bodyPr vert="horz" wrap="square" lIns="0" tIns="57785" rIns="0" bIns="0" rtlCol="0">
            <a:spAutoFit/>
          </a:bodyPr>
          <a:lstStyle/>
          <a:p>
            <a:pPr marL="241300" marR="285115" indent="-228600">
              <a:spcBef>
                <a:spcPts val="1000"/>
              </a:spcBef>
              <a:buChar char="•"/>
              <a:tabLst>
                <a:tab pos="241300" algn="l"/>
              </a:tabLst>
            </a:pPr>
            <a:r>
              <a:rPr lang="fi-FI" sz="2500" b="1" noProof="0" dirty="0">
                <a:solidFill>
                  <a:srgbClr val="222222"/>
                </a:solidFill>
                <a:latin typeface="Calibri" panose="020F0502020204030204" pitchFamily="34" charset="0"/>
                <a:cs typeface="Calibri" panose="020F0502020204030204" pitchFamily="34" charset="0"/>
              </a:rPr>
              <a:t>Kielto tarkoittaa sitä, että työntekijä ei ylitä normaalia säännöllistä työaikaansa (7 h 15 min, 7 h 39 min, 8 h tai jaksotyössä työvuoroluettelon mukainen aika), </a:t>
            </a:r>
            <a:r>
              <a:rPr lang="fi-FI" sz="2500" noProof="0" dirty="0">
                <a:solidFill>
                  <a:srgbClr val="222222"/>
                </a:solidFill>
                <a:latin typeface="Calibri" panose="020F0502020204030204" pitchFamily="34" charset="0"/>
                <a:cs typeface="Calibri" panose="020F0502020204030204" pitchFamily="34" charset="0"/>
              </a:rPr>
              <a:t>eli </a:t>
            </a:r>
          </a:p>
          <a:p>
            <a:pPr marL="469900" marR="285115" lvl="1">
              <a:spcBef>
                <a:spcPts val="1000"/>
              </a:spcBef>
              <a:tabLst>
                <a:tab pos="241300" algn="l"/>
              </a:tabLst>
            </a:pPr>
            <a:r>
              <a:rPr lang="fi-FI" sz="2500" noProof="0" dirty="0">
                <a:solidFill>
                  <a:srgbClr val="222222"/>
                </a:solidFill>
                <a:latin typeface="Calibri" panose="020F0502020204030204" pitchFamily="34" charset="0"/>
                <a:cs typeface="Calibri" panose="020F0502020204030204" pitchFamily="34" charset="0"/>
              </a:rPr>
              <a:t>1) ei tee ylityötä</a:t>
            </a:r>
          </a:p>
          <a:p>
            <a:pPr marL="469900" marR="285115" lvl="1">
              <a:spcBef>
                <a:spcPts val="1000"/>
              </a:spcBef>
              <a:tabLst>
                <a:tab pos="241300" algn="l"/>
              </a:tabLst>
            </a:pPr>
            <a:r>
              <a:rPr lang="fi-FI" sz="2500" noProof="0" dirty="0">
                <a:solidFill>
                  <a:srgbClr val="222222"/>
                </a:solidFill>
                <a:latin typeface="Calibri" panose="020F0502020204030204" pitchFamily="34" charset="0"/>
                <a:cs typeface="Calibri" panose="020F0502020204030204" pitchFamily="34" charset="0"/>
              </a:rPr>
              <a:t>2) ei kerrytä liukuvan työajan työaikasaldoa</a:t>
            </a:r>
            <a:br>
              <a:rPr lang="fi-FI" sz="2500" noProof="0" dirty="0">
                <a:solidFill>
                  <a:srgbClr val="222222"/>
                </a:solidFill>
                <a:latin typeface="Calibri" panose="020F0502020204030204" pitchFamily="34" charset="0"/>
                <a:cs typeface="Calibri" panose="020F0502020204030204" pitchFamily="34" charset="0"/>
              </a:rPr>
            </a:br>
            <a:r>
              <a:rPr lang="fi-FI" sz="1500" noProof="0" dirty="0">
                <a:solidFill>
                  <a:srgbClr val="222222"/>
                </a:solidFill>
                <a:latin typeface="Calibri" panose="020F0502020204030204" pitchFamily="34" charset="0"/>
                <a:cs typeface="Calibri" panose="020F0502020204030204" pitchFamily="34" charset="0"/>
              </a:rPr>
              <a:t>   </a:t>
            </a:r>
            <a:endParaRPr lang="fi-FI" sz="1500" noProof="0" dirty="0">
              <a:latin typeface="Calibri" panose="020F0502020204030204" pitchFamily="34" charset="0"/>
              <a:cs typeface="Calibri" panose="020F0502020204030204" pitchFamily="34" charset="0"/>
            </a:endParaRPr>
          </a:p>
          <a:p>
            <a:pPr marL="24130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Ylityökielto koskee sekä vuorokautista että viikoittaista ylityötä.</a:t>
            </a:r>
            <a:br>
              <a:rPr lang="fi-FI" sz="2500" noProof="0" dirty="0">
                <a:solidFill>
                  <a:srgbClr val="222222"/>
                </a:solidFill>
                <a:latin typeface="Calibri" panose="020F0502020204030204" pitchFamily="34" charset="0"/>
                <a:cs typeface="Calibri" panose="020F0502020204030204" pitchFamily="34" charset="0"/>
              </a:rPr>
            </a:br>
            <a:r>
              <a:rPr lang="fi-FI" sz="1500" noProof="0" dirty="0">
                <a:solidFill>
                  <a:srgbClr val="222222"/>
                </a:solidFill>
                <a:latin typeface="Calibri" panose="020F0502020204030204" pitchFamily="34" charset="0"/>
                <a:cs typeface="Calibri" panose="020F0502020204030204" pitchFamily="34" charset="0"/>
              </a:rPr>
              <a:t>   </a:t>
            </a:r>
            <a:endParaRPr lang="fi-FI" sz="1500" noProof="0" dirty="0">
              <a:latin typeface="Calibri" panose="020F0502020204030204" pitchFamily="34" charset="0"/>
              <a:cs typeface="Calibri" panose="020F0502020204030204" pitchFamily="34" charset="0"/>
            </a:endParaRPr>
          </a:p>
          <a:p>
            <a:pPr marL="241300" marR="508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Ylityön tekemiseen ei voi sitoutua työsopimuksessa vaan siitä pitää sopia tapauskohtaisesti.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78BC4-037A-8B7F-0D16-6C473BE0DBE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D016ED0-A280-984A-4938-5A2D9E83698D}"/>
              </a:ext>
            </a:extLst>
          </p:cNvPr>
          <p:cNvSpPr txBox="1">
            <a:spLocks noGrp="1"/>
          </p:cNvSpPr>
          <p:nvPr>
            <p:ph type="title"/>
          </p:nvPr>
        </p:nvSpPr>
        <p:spPr>
          <a:xfrm>
            <a:off x="838200" y="0"/>
            <a:ext cx="10515600" cy="1772998"/>
          </a:xfrm>
          <a:prstGeom prst="rect">
            <a:avLst/>
          </a:prstGeom>
        </p:spPr>
        <p:txBody>
          <a:bodyPr vert="horz" wrap="square" lIns="0" tIns="414731" rIns="0" bIns="0" rtlCol="0">
            <a:spAutoFit/>
          </a:bodyPr>
          <a:lstStyle/>
          <a:p>
            <a:pPr marL="12700">
              <a:lnSpc>
                <a:spcPct val="100000"/>
              </a:lnSpc>
              <a:spcBef>
                <a:spcPts val="1000"/>
              </a:spcBef>
            </a:pPr>
            <a:r>
              <a:rPr lang="fi-FI" sz="4200" b="1" noProof="0" dirty="0">
                <a:solidFill>
                  <a:srgbClr val="222222"/>
                </a:solidFill>
              </a:rPr>
              <a:t>Mitä ylityökielto ja saldojen kerryttämisen </a:t>
            </a:r>
            <a:br>
              <a:rPr lang="fi-FI" sz="4200" b="1" noProof="0" dirty="0">
                <a:solidFill>
                  <a:srgbClr val="222222"/>
                </a:solidFill>
              </a:rPr>
            </a:br>
            <a:r>
              <a:rPr lang="fi-FI" sz="4200" b="1" noProof="0" dirty="0">
                <a:solidFill>
                  <a:srgbClr val="222222"/>
                </a:solidFill>
              </a:rPr>
              <a:t>kielto tarkoittaa?		2/2</a:t>
            </a:r>
          </a:p>
        </p:txBody>
      </p:sp>
      <p:sp>
        <p:nvSpPr>
          <p:cNvPr id="3" name="object 3">
            <a:extLst>
              <a:ext uri="{FF2B5EF4-FFF2-40B4-BE49-F238E27FC236}">
                <a16:creationId xmlns:a16="http://schemas.microsoft.com/office/drawing/2014/main" id="{4ECDE456-B5FA-8B54-C755-376279FEBA70}"/>
              </a:ext>
            </a:extLst>
          </p:cNvPr>
          <p:cNvSpPr txBox="1"/>
          <p:nvPr/>
        </p:nvSpPr>
        <p:spPr>
          <a:xfrm>
            <a:off x="705130" y="2053575"/>
            <a:ext cx="9777018" cy="2341025"/>
          </a:xfrm>
          <a:prstGeom prst="rect">
            <a:avLst/>
          </a:prstGeom>
        </p:spPr>
        <p:txBody>
          <a:bodyPr vert="horz" wrap="square" lIns="0" tIns="57785" rIns="0" bIns="0" rtlCol="0">
            <a:spAutoFit/>
          </a:bodyPr>
          <a:lstStyle/>
          <a:p>
            <a:pPr marL="241300" marR="5080" indent="-228600">
              <a:spcBef>
                <a:spcPts val="1000"/>
              </a:spcBef>
              <a:buChar char="•"/>
              <a:tabLst>
                <a:tab pos="241300" algn="l"/>
              </a:tabLst>
            </a:pPr>
            <a:r>
              <a:rPr lang="fi-FI" sz="2500" noProof="0" dirty="0">
                <a:latin typeface="Calibri" panose="020F0502020204030204" pitchFamily="34" charset="0"/>
                <a:cs typeface="Calibri" panose="020F0502020204030204" pitchFamily="34" charset="0"/>
              </a:rPr>
              <a:t>Liukuvassa työajassa olevat työntekijät eivät ylitä säännöllistä päiväkohtaista työaikaansa liukuman puitteissa eli eivät kerrytä saldoa</a:t>
            </a:r>
            <a:br>
              <a:rPr lang="fi-FI" sz="2500" noProof="0" dirty="0">
                <a:latin typeface="Calibri" panose="020F0502020204030204" pitchFamily="34" charset="0"/>
                <a:cs typeface="Calibri" panose="020F0502020204030204" pitchFamily="34" charset="0"/>
              </a:rPr>
            </a:br>
            <a:r>
              <a:rPr lang="fi-FI" sz="1500" noProof="0" dirty="0">
                <a:latin typeface="Calibri" panose="020F0502020204030204" pitchFamily="34" charset="0"/>
                <a:cs typeface="Calibri" panose="020F0502020204030204" pitchFamily="34" charset="0"/>
              </a:rPr>
              <a:t>   </a:t>
            </a:r>
          </a:p>
          <a:p>
            <a:pPr marL="241300" marR="72644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Muilta osin työntekijät hoitavat työtehtävänsä normaalisti. Työpaikalle saavutaan ja sieltä poistutaan työvuoroluetteloon merkityn työvuoron mukaisesti.</a:t>
            </a:r>
            <a:endParaRPr lang="fi-FI" sz="250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43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b="1" dirty="0">
                <a:solidFill>
                  <a:srgbClr val="222222"/>
                </a:solidFill>
              </a:rPr>
              <a:t>Mitä vuoronvaihtokielto tarkoittaa?</a:t>
            </a:r>
          </a:p>
        </p:txBody>
      </p:sp>
      <p:sp>
        <p:nvSpPr>
          <p:cNvPr id="3" name="object 3"/>
          <p:cNvSpPr txBox="1"/>
          <p:nvPr/>
        </p:nvSpPr>
        <p:spPr>
          <a:xfrm>
            <a:off x="838201" y="1793493"/>
            <a:ext cx="9655098" cy="2240357"/>
          </a:xfrm>
          <a:prstGeom prst="rect">
            <a:avLst/>
          </a:prstGeom>
        </p:spPr>
        <p:txBody>
          <a:bodyPr vert="horz" wrap="square" lIns="0" tIns="59690" rIns="0" bIns="0" rtlCol="0">
            <a:spAutoFit/>
          </a:bodyPr>
          <a:lstStyle/>
          <a:p>
            <a:pPr marL="240029" marR="405765" indent="-227329">
              <a:lnSpc>
                <a:spcPts val="3030"/>
              </a:lnSpc>
              <a:spcBef>
                <a:spcPts val="470"/>
              </a:spcBef>
              <a:buChar char="•"/>
              <a:tabLst>
                <a:tab pos="241300" algn="l"/>
              </a:tabLst>
            </a:pPr>
            <a:r>
              <a:rPr lang="fi-FI" sz="2600" noProof="0" dirty="0">
                <a:solidFill>
                  <a:srgbClr val="222222"/>
                </a:solidFill>
                <a:cs typeface="Arial"/>
              </a:rPr>
              <a:t>Vuoronvaihtokielto tarkoittaa sitä, että työntekijä ei vaihda työvuoroansa työnantajan määräyksestä.</a:t>
            </a:r>
            <a:endParaRPr lang="fi-FI" sz="2600" noProof="0" dirty="0">
              <a:cs typeface="Arial"/>
            </a:endParaRPr>
          </a:p>
          <a:p>
            <a:pPr marL="240029" marR="187960" indent="-227329">
              <a:lnSpc>
                <a:spcPts val="3020"/>
              </a:lnSpc>
              <a:spcBef>
                <a:spcPts val="1005"/>
              </a:spcBef>
              <a:buChar char="•"/>
              <a:tabLst>
                <a:tab pos="241300" algn="l"/>
              </a:tabLst>
            </a:pPr>
            <a:r>
              <a:rPr lang="fi-FI" sz="2600" noProof="0" dirty="0">
                <a:solidFill>
                  <a:srgbClr val="222222"/>
                </a:solidFill>
                <a:cs typeface="Arial"/>
              </a:rPr>
              <a:t>Työntekijä tekee vahvistettuun työvuoroluetteloon merkityn työajan.</a:t>
            </a:r>
            <a:endParaRPr lang="fi-FI" sz="2600" noProof="0" dirty="0">
              <a:cs typeface="Arial"/>
            </a:endParaRPr>
          </a:p>
          <a:p>
            <a:pPr marL="240029" marR="5080" indent="-227329">
              <a:lnSpc>
                <a:spcPts val="3020"/>
              </a:lnSpc>
              <a:spcBef>
                <a:spcPts val="1010"/>
              </a:spcBef>
              <a:buChar char="•"/>
              <a:tabLst>
                <a:tab pos="241300" algn="l"/>
              </a:tabLst>
            </a:pPr>
            <a:r>
              <a:rPr lang="fi-FI" sz="2600" noProof="0" dirty="0">
                <a:solidFill>
                  <a:srgbClr val="222222"/>
                </a:solidFill>
                <a:cs typeface="Arial"/>
              </a:rPr>
              <a:t>Jos vuoronvaihto tapahtuu työntekijöiden omasta aloitteesta, vuoronvaihto on poikkeustapauksissa mahdollinen.</a:t>
            </a:r>
            <a:endParaRPr lang="fi-FI" sz="2600" noProof="0" dirty="0">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b="1" spc="-70" noProof="0" dirty="0"/>
              <a:t>Milloin</a:t>
            </a:r>
            <a:r>
              <a:rPr lang="fi-FI" b="1" spc="-215" noProof="0" dirty="0"/>
              <a:t> </a:t>
            </a:r>
            <a:r>
              <a:rPr lang="fi-FI" b="1" spc="-155" noProof="0" dirty="0"/>
              <a:t>kielto</a:t>
            </a:r>
            <a:r>
              <a:rPr lang="fi-FI" b="1" spc="-220" noProof="0" dirty="0"/>
              <a:t> </a:t>
            </a:r>
            <a:r>
              <a:rPr lang="fi-FI" b="1" spc="-160" noProof="0" dirty="0"/>
              <a:t>voi</a:t>
            </a:r>
            <a:r>
              <a:rPr lang="fi-FI" b="1" spc="-190" noProof="0" dirty="0"/>
              <a:t> </a:t>
            </a:r>
            <a:r>
              <a:rPr lang="fi-FI" b="1" spc="-300" noProof="0" dirty="0"/>
              <a:t>alkaa?</a:t>
            </a:r>
          </a:p>
        </p:txBody>
      </p:sp>
      <p:sp>
        <p:nvSpPr>
          <p:cNvPr id="3" name="object 3"/>
          <p:cNvSpPr txBox="1"/>
          <p:nvPr/>
        </p:nvSpPr>
        <p:spPr>
          <a:xfrm>
            <a:off x="931026" y="1802638"/>
            <a:ext cx="9606876" cy="3953005"/>
          </a:xfrm>
          <a:prstGeom prst="rect">
            <a:avLst/>
          </a:prstGeom>
        </p:spPr>
        <p:txBody>
          <a:bodyPr vert="horz" wrap="square" lIns="0" tIns="48895" rIns="0" bIns="0" rtlCol="0">
            <a:spAutoFit/>
          </a:bodyPr>
          <a:lstStyle/>
          <a:p>
            <a:pPr marL="240029" marR="577850" indent="-227329">
              <a:spcBef>
                <a:spcPts val="1000"/>
              </a:spcBef>
              <a:buChar char="•"/>
              <a:tabLst>
                <a:tab pos="241300" algn="l"/>
              </a:tabLst>
            </a:pPr>
            <a:r>
              <a:rPr lang="fi-FI" sz="2600" spc="-135" noProof="0" dirty="0">
                <a:cs typeface="Arial"/>
              </a:rPr>
              <a:t>Työehtosopimukseen</a:t>
            </a:r>
            <a:r>
              <a:rPr lang="fi-FI" sz="2600" spc="-90" noProof="0" dirty="0">
                <a:cs typeface="Arial"/>
              </a:rPr>
              <a:t> </a:t>
            </a:r>
            <a:r>
              <a:rPr lang="fi-FI" sz="2600" spc="-35" noProof="0" dirty="0">
                <a:cs typeface="Arial"/>
              </a:rPr>
              <a:t>tai</a:t>
            </a:r>
            <a:r>
              <a:rPr lang="fi-FI" sz="2600" spc="-95" noProof="0" dirty="0">
                <a:cs typeface="Arial"/>
              </a:rPr>
              <a:t> </a:t>
            </a:r>
            <a:r>
              <a:rPr lang="fi-FI" sz="2600" spc="-180" noProof="0" dirty="0">
                <a:cs typeface="Arial"/>
              </a:rPr>
              <a:t>sen</a:t>
            </a:r>
            <a:r>
              <a:rPr lang="fi-FI" sz="2600" spc="-85" noProof="0" dirty="0">
                <a:cs typeface="Arial"/>
              </a:rPr>
              <a:t> </a:t>
            </a:r>
            <a:r>
              <a:rPr lang="fi-FI" sz="2600" spc="-155" noProof="0" dirty="0">
                <a:cs typeface="Arial"/>
              </a:rPr>
              <a:t>määräykseen</a:t>
            </a:r>
            <a:r>
              <a:rPr lang="fi-FI" sz="2600" spc="-100" noProof="0" dirty="0">
                <a:cs typeface="Arial"/>
              </a:rPr>
              <a:t> </a:t>
            </a:r>
            <a:r>
              <a:rPr lang="fi-FI" sz="2600" spc="-110" noProof="0" dirty="0">
                <a:cs typeface="Arial"/>
              </a:rPr>
              <a:t>kohdistuva</a:t>
            </a:r>
            <a:r>
              <a:rPr lang="fi-FI" sz="2600" spc="-80" noProof="0" dirty="0">
                <a:cs typeface="Arial"/>
              </a:rPr>
              <a:t> </a:t>
            </a:r>
            <a:r>
              <a:rPr lang="fi-FI" sz="2600" spc="-40" noProof="0" dirty="0">
                <a:cs typeface="Arial"/>
              </a:rPr>
              <a:t>ylityö-</a:t>
            </a:r>
            <a:r>
              <a:rPr lang="fi-FI" sz="2600" spc="-105" dirty="0">
                <a:cs typeface="Arial"/>
              </a:rPr>
              <a:t>,</a:t>
            </a:r>
            <a:r>
              <a:rPr lang="fi-FI" sz="2600" spc="-25" noProof="0" dirty="0">
                <a:cs typeface="Arial"/>
              </a:rPr>
              <a:t> </a:t>
            </a:r>
            <a:r>
              <a:rPr lang="fi-FI" sz="2600" spc="-70" noProof="0" dirty="0">
                <a:cs typeface="Arial"/>
              </a:rPr>
              <a:t>vuoronvaihto- ja saldojen kerryttämisen kielto</a:t>
            </a:r>
            <a:r>
              <a:rPr lang="fi-FI" sz="2600" spc="-90" noProof="0" dirty="0">
                <a:cs typeface="Arial"/>
              </a:rPr>
              <a:t> </a:t>
            </a:r>
            <a:r>
              <a:rPr lang="fi-FI" sz="2600" spc="-75" noProof="0" dirty="0">
                <a:cs typeface="Arial"/>
              </a:rPr>
              <a:t>voi</a:t>
            </a:r>
            <a:r>
              <a:rPr lang="fi-FI" sz="2600" spc="-70" noProof="0" dirty="0">
                <a:cs typeface="Arial"/>
              </a:rPr>
              <a:t> </a:t>
            </a:r>
            <a:r>
              <a:rPr lang="fi-FI" sz="2600" spc="-150" noProof="0" dirty="0">
                <a:cs typeface="Arial"/>
              </a:rPr>
              <a:t>alkaa</a:t>
            </a:r>
            <a:r>
              <a:rPr lang="fi-FI" sz="2600" spc="-105" noProof="0" dirty="0">
                <a:cs typeface="Arial"/>
              </a:rPr>
              <a:t> </a:t>
            </a:r>
            <a:r>
              <a:rPr lang="fi-FI" sz="2600" spc="-110" noProof="0" dirty="0">
                <a:cs typeface="Arial"/>
              </a:rPr>
              <a:t>aikaisintaan</a:t>
            </a:r>
            <a:r>
              <a:rPr lang="fi-FI" sz="2600" spc="-105" noProof="0" dirty="0">
                <a:cs typeface="Arial"/>
              </a:rPr>
              <a:t> valtion virka- ja </a:t>
            </a:r>
            <a:r>
              <a:rPr lang="fi-FI" sz="2600" spc="-25" noProof="0" dirty="0">
                <a:cs typeface="Arial"/>
              </a:rPr>
              <a:t>työehtosopimuskauden</a:t>
            </a:r>
            <a:r>
              <a:rPr lang="fi-FI" sz="2600" spc="-70" noProof="0" dirty="0">
                <a:cs typeface="Arial"/>
              </a:rPr>
              <a:t> </a:t>
            </a:r>
            <a:r>
              <a:rPr lang="fi-FI" sz="2600" spc="-95" noProof="0" dirty="0">
                <a:cs typeface="Arial"/>
              </a:rPr>
              <a:t>päättymisen</a:t>
            </a:r>
            <a:r>
              <a:rPr lang="fi-FI" sz="2600" spc="-75" noProof="0" dirty="0">
                <a:cs typeface="Arial"/>
              </a:rPr>
              <a:t> </a:t>
            </a:r>
            <a:r>
              <a:rPr lang="fi-FI" sz="2600" spc="-10" noProof="0" dirty="0">
                <a:cs typeface="Arial"/>
              </a:rPr>
              <a:t>jälkeen. </a:t>
            </a:r>
            <a:endParaRPr lang="fi-FI" sz="2600" spc="-10" dirty="0">
              <a:cs typeface="Arial"/>
            </a:endParaRPr>
          </a:p>
          <a:p>
            <a:pPr marL="697229" marR="577850" lvl="1" indent="-227329">
              <a:spcBef>
                <a:spcPts val="1000"/>
              </a:spcBef>
              <a:buChar char="•"/>
              <a:tabLst>
                <a:tab pos="241300" algn="l"/>
              </a:tabLst>
            </a:pPr>
            <a:r>
              <a:rPr lang="fi-FI" sz="2600" spc="-10" noProof="0" dirty="0">
                <a:cs typeface="Arial"/>
              </a:rPr>
              <a:t>Nykyinen sopimuspaketti oli voimassa 28.2.2.2025 saakka. Sopimukseton tila alkoi 1.3.2025.</a:t>
            </a:r>
            <a:endParaRPr lang="fi-FI" sz="2600" spc="-10" dirty="0">
              <a:cs typeface="Arial"/>
            </a:endParaRPr>
          </a:p>
          <a:p>
            <a:pPr marL="469900" marR="577850" lvl="1">
              <a:spcBef>
                <a:spcPts val="1000"/>
              </a:spcBef>
              <a:tabLst>
                <a:tab pos="241300" algn="l"/>
              </a:tabLst>
            </a:pPr>
            <a:r>
              <a:rPr lang="fi-FI" sz="1500" spc="-10" noProof="0" dirty="0">
                <a:cs typeface="Arial"/>
              </a:rPr>
              <a:t>           </a:t>
            </a:r>
            <a:endParaRPr lang="fi-FI" sz="1500" noProof="0" dirty="0">
              <a:cs typeface="Arial"/>
            </a:endParaRPr>
          </a:p>
          <a:p>
            <a:pPr marL="240029" indent="-227329">
              <a:spcBef>
                <a:spcPts val="1000"/>
              </a:spcBef>
              <a:buChar char="•"/>
              <a:tabLst>
                <a:tab pos="240029" algn="l"/>
              </a:tabLst>
            </a:pPr>
            <a:r>
              <a:rPr lang="fi-FI" sz="2600" spc="-10" noProof="0" dirty="0">
                <a:cs typeface="Arial"/>
              </a:rPr>
              <a:t>JUKO, </a:t>
            </a:r>
            <a:r>
              <a:rPr lang="fi-FI" sz="2600" spc="-100" noProof="0" dirty="0">
                <a:cs typeface="Arial"/>
              </a:rPr>
              <a:t>PRO ja JHL </a:t>
            </a:r>
            <a:r>
              <a:rPr lang="fi-FI" sz="2600" spc="-110" noProof="0" dirty="0">
                <a:cs typeface="Arial"/>
              </a:rPr>
              <a:t>tekevät</a:t>
            </a:r>
            <a:r>
              <a:rPr lang="fi-FI" sz="2600" spc="-85" noProof="0" dirty="0">
                <a:cs typeface="Arial"/>
              </a:rPr>
              <a:t> </a:t>
            </a:r>
            <a:r>
              <a:rPr lang="fi-FI" sz="2600" spc="-130" noProof="0" dirty="0">
                <a:cs typeface="Arial"/>
              </a:rPr>
              <a:t>päätöksen</a:t>
            </a:r>
            <a:r>
              <a:rPr lang="fi-FI" sz="2600" spc="-80" noProof="0" dirty="0">
                <a:cs typeface="Arial"/>
              </a:rPr>
              <a:t> kiellon </a:t>
            </a:r>
            <a:r>
              <a:rPr lang="fi-FI" sz="2600" spc="-25" noProof="0" dirty="0">
                <a:cs typeface="Arial"/>
              </a:rPr>
              <a:t>alkamisesta ja viestivät siitä. </a:t>
            </a:r>
          </a:p>
          <a:p>
            <a:pPr marL="12700">
              <a:spcBef>
                <a:spcPts val="1000"/>
              </a:spcBef>
              <a:tabLst>
                <a:tab pos="240029" algn="l"/>
              </a:tabLst>
            </a:pPr>
            <a:r>
              <a:rPr lang="fi-FI" sz="1500" spc="-25" noProof="0" dirty="0">
                <a:cs typeface="Arial"/>
              </a:rPr>
              <a:t>                   </a:t>
            </a:r>
            <a:endParaRPr lang="fi-FI" sz="1500" noProof="0" dirty="0">
              <a:cs typeface="Arial"/>
            </a:endParaRPr>
          </a:p>
          <a:p>
            <a:pPr marL="240029" indent="-227329">
              <a:spcBef>
                <a:spcPts val="1000"/>
              </a:spcBef>
              <a:buChar char="•"/>
              <a:tabLst>
                <a:tab pos="240029" algn="l"/>
              </a:tabLst>
            </a:pPr>
            <a:r>
              <a:rPr lang="fi-FI" sz="2600" spc="-30" noProof="0" dirty="0">
                <a:cs typeface="Arial"/>
              </a:rPr>
              <a:t>Liitot</a:t>
            </a:r>
            <a:r>
              <a:rPr lang="fi-FI" sz="2600" spc="-120" noProof="0" dirty="0">
                <a:cs typeface="Arial"/>
              </a:rPr>
              <a:t> </a:t>
            </a:r>
            <a:r>
              <a:rPr lang="fi-FI" sz="2600" spc="-45" noProof="0" dirty="0">
                <a:cs typeface="Arial"/>
              </a:rPr>
              <a:t>ilmoittavat</a:t>
            </a:r>
            <a:r>
              <a:rPr lang="fi-FI" sz="2600" spc="-120" noProof="0" dirty="0">
                <a:cs typeface="Arial"/>
              </a:rPr>
              <a:t> </a:t>
            </a:r>
            <a:r>
              <a:rPr lang="fi-FI" sz="2600" spc="-75" noProof="0" dirty="0">
                <a:cs typeface="Arial"/>
              </a:rPr>
              <a:t>ja</a:t>
            </a:r>
            <a:r>
              <a:rPr lang="fi-FI" sz="2600" spc="-90" noProof="0" dirty="0">
                <a:cs typeface="Arial"/>
              </a:rPr>
              <a:t> </a:t>
            </a:r>
            <a:r>
              <a:rPr lang="fi-FI" sz="2600" spc="-85" noProof="0" dirty="0">
                <a:cs typeface="Arial"/>
              </a:rPr>
              <a:t>ohjeistavat</a:t>
            </a:r>
            <a:r>
              <a:rPr lang="fi-FI" sz="2600" spc="-110" noProof="0" dirty="0">
                <a:cs typeface="Arial"/>
              </a:rPr>
              <a:t> </a:t>
            </a:r>
            <a:r>
              <a:rPr lang="fi-FI" sz="2600" spc="-125" noProof="0" dirty="0">
                <a:cs typeface="Arial"/>
              </a:rPr>
              <a:t>jäseniä</a:t>
            </a:r>
            <a:r>
              <a:rPr lang="fi-FI" sz="2600" spc="-110" noProof="0" dirty="0">
                <a:cs typeface="Arial"/>
              </a:rPr>
              <a:t> </a:t>
            </a:r>
            <a:r>
              <a:rPr lang="fi-FI" sz="2600" spc="-50" noProof="0" dirty="0">
                <a:cs typeface="Arial"/>
              </a:rPr>
              <a:t>kiellon</a:t>
            </a:r>
            <a:r>
              <a:rPr lang="fi-FI" sz="2600" dirty="0">
                <a:cs typeface="Arial"/>
              </a:rPr>
              <a:t> </a:t>
            </a:r>
            <a:r>
              <a:rPr lang="fi-FI" sz="2600" spc="-45" noProof="0" dirty="0">
                <a:cs typeface="Arial"/>
              </a:rPr>
              <a:t>alkamisesta.</a:t>
            </a:r>
            <a:endParaRPr lang="fi-FI" sz="2600" noProof="0" dirty="0">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27584"/>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sekä työ- että virkasuhteisia?</a:t>
            </a:r>
          </a:p>
        </p:txBody>
      </p:sp>
      <p:sp>
        <p:nvSpPr>
          <p:cNvPr id="3" name="object 3"/>
          <p:cNvSpPr txBox="1"/>
          <p:nvPr/>
        </p:nvSpPr>
        <p:spPr>
          <a:xfrm>
            <a:off x="838200" y="1793493"/>
            <a:ext cx="9543585" cy="3009798"/>
          </a:xfrm>
          <a:prstGeom prst="rect">
            <a:avLst/>
          </a:prstGeom>
        </p:spPr>
        <p:txBody>
          <a:bodyPr vert="horz" wrap="square" lIns="0" tIns="59690" rIns="0" bIns="0" rtlCol="0">
            <a:spAutoFit/>
          </a:bodyPr>
          <a:lstStyle/>
          <a:p>
            <a:pPr marL="469900" marR="5080" indent="-457200">
              <a:lnSpc>
                <a:spcPts val="3020"/>
              </a:lnSpc>
              <a:spcBef>
                <a:spcPts val="1005"/>
              </a:spcBef>
              <a:buFont typeface="Arial" panose="020B0604020202020204" pitchFamily="34" charset="0"/>
              <a:buChar char="•"/>
              <a:tabLst>
                <a:tab pos="241300" algn="l"/>
              </a:tabLst>
            </a:pPr>
            <a:r>
              <a:rPr lang="fi-FI" sz="2600" b="1" noProof="0" dirty="0">
                <a:cs typeface="Arial"/>
              </a:rPr>
              <a:t>Ylityö-</a:t>
            </a:r>
            <a:r>
              <a:rPr lang="fi-FI" sz="2600" b="1" dirty="0">
                <a:cs typeface="Arial"/>
              </a:rPr>
              <a:t>, </a:t>
            </a:r>
            <a:r>
              <a:rPr lang="fi-FI" sz="2600" b="1" noProof="0" dirty="0">
                <a:cs typeface="Arial"/>
              </a:rPr>
              <a:t>vuoronvaihto- ja saldojen kerryttämisen kielto voi koskea vain </a:t>
            </a:r>
            <a:r>
              <a:rPr lang="fi-FI" sz="2600" b="1" u="sng" noProof="0" dirty="0">
                <a:cs typeface="Arial"/>
              </a:rPr>
              <a:t>työsuhteisia</a:t>
            </a:r>
            <a:r>
              <a:rPr lang="fi-FI" sz="2600" b="1" noProof="0" dirty="0">
                <a:cs typeface="Arial"/>
              </a:rPr>
              <a:t> työntekijöitä</a:t>
            </a:r>
            <a:endParaRPr lang="fi-FI" sz="1500" b="1" dirty="0">
              <a:cs typeface="Arial"/>
            </a:endParaRPr>
          </a:p>
          <a:p>
            <a:pPr marL="469900" marR="5080" indent="-457200">
              <a:lnSpc>
                <a:spcPts val="3020"/>
              </a:lnSpc>
              <a:spcBef>
                <a:spcPts val="1005"/>
              </a:spcBef>
              <a:buFont typeface="Arial" panose="020B0604020202020204" pitchFamily="34" charset="0"/>
              <a:buChar char="•"/>
              <a:tabLst>
                <a:tab pos="241300" algn="l"/>
              </a:tabLst>
            </a:pPr>
            <a:r>
              <a:rPr lang="fi-FI" sz="2600" noProof="0" dirty="0">
                <a:cs typeface="Arial"/>
              </a:rPr>
              <a:t>Lähtökohtana on, että kaikki valtion työsuhteiset kuuluvat kiellon piiriin.</a:t>
            </a:r>
          </a:p>
          <a:p>
            <a:pPr marL="469900" marR="585470" indent="-457200">
              <a:lnSpc>
                <a:spcPts val="3020"/>
              </a:lnSpc>
              <a:spcBef>
                <a:spcPts val="1010"/>
              </a:spcBef>
              <a:buFont typeface="Arial" panose="020B0604020202020204" pitchFamily="34" charset="0"/>
              <a:buChar char="•"/>
              <a:tabLst>
                <a:tab pos="241300" algn="l"/>
              </a:tabLst>
            </a:pPr>
            <a:r>
              <a:rPr lang="fi-FI" sz="2600" noProof="0" dirty="0">
                <a:cs typeface="Arial"/>
              </a:rPr>
              <a:t>Lainsäädäntö ei mahdollista virkasuhteisen henkilön osallistumista ylityö-</a:t>
            </a:r>
            <a:r>
              <a:rPr lang="fi-FI" sz="2600" dirty="0">
                <a:cs typeface="Arial"/>
              </a:rPr>
              <a:t>, </a:t>
            </a:r>
            <a:r>
              <a:rPr lang="fi-FI" sz="2600" noProof="0" dirty="0">
                <a:cs typeface="Arial"/>
              </a:rPr>
              <a:t>vuoronvaihto- ja saldojen kerryttämisen kieltoon.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sz="4200" b="1" dirty="0"/>
              <a:t>Mistä tiedän onko minulla virka- vai työsuhde?</a:t>
            </a:r>
          </a:p>
        </p:txBody>
      </p:sp>
      <p:sp>
        <p:nvSpPr>
          <p:cNvPr id="3" name="object 3"/>
          <p:cNvSpPr txBox="1"/>
          <p:nvPr/>
        </p:nvSpPr>
        <p:spPr>
          <a:xfrm>
            <a:off x="949453" y="1793493"/>
            <a:ext cx="9577298" cy="2176237"/>
          </a:xfrm>
          <a:prstGeom prst="rect">
            <a:avLst/>
          </a:prstGeom>
        </p:spPr>
        <p:txBody>
          <a:bodyPr vert="horz" wrap="square" lIns="0" tIns="59690" rIns="0" bIns="0" rtlCol="0">
            <a:spAutoFit/>
          </a:bodyPr>
          <a:lstStyle/>
          <a:p>
            <a:pPr marL="240029" marR="5080" indent="-227329">
              <a:lnSpc>
                <a:spcPts val="3030"/>
              </a:lnSpc>
              <a:spcBef>
                <a:spcPts val="470"/>
              </a:spcBef>
              <a:buChar char="•"/>
              <a:tabLst>
                <a:tab pos="241300" algn="l"/>
              </a:tabLst>
            </a:pPr>
            <a:r>
              <a:rPr lang="fi-FI" sz="2600" noProof="0" dirty="0">
                <a:cs typeface="Arial"/>
              </a:rPr>
              <a:t>Jos olet työsuhteinen, olet tehnyt </a:t>
            </a:r>
            <a:r>
              <a:rPr lang="fi-FI" sz="2600" b="1" noProof="0" dirty="0">
                <a:cs typeface="Arial"/>
              </a:rPr>
              <a:t>työsopimuksen</a:t>
            </a:r>
            <a:r>
              <a:rPr lang="fi-FI" sz="2600" noProof="0" dirty="0">
                <a:cs typeface="Arial"/>
              </a:rPr>
              <a:t> työnantajan kanssa työsuhteesi alussa.</a:t>
            </a:r>
          </a:p>
          <a:p>
            <a:pPr marL="12700" marR="5080">
              <a:lnSpc>
                <a:spcPts val="3030"/>
              </a:lnSpc>
              <a:spcBef>
                <a:spcPts val="470"/>
              </a:spcBef>
              <a:tabLst>
                <a:tab pos="241300" algn="l"/>
              </a:tabLst>
            </a:pPr>
            <a:r>
              <a:rPr lang="fi-FI" sz="1500" dirty="0">
                <a:cs typeface="Arial"/>
              </a:rPr>
              <a:t>                  </a:t>
            </a:r>
            <a:endParaRPr lang="fi-FI" sz="1500" noProof="0" dirty="0">
              <a:cs typeface="Arial"/>
            </a:endParaRPr>
          </a:p>
          <a:p>
            <a:pPr marL="240029" marR="920115" indent="-227329">
              <a:lnSpc>
                <a:spcPts val="3020"/>
              </a:lnSpc>
              <a:spcBef>
                <a:spcPts val="1005"/>
              </a:spcBef>
              <a:buChar char="•"/>
              <a:tabLst>
                <a:tab pos="241300" algn="l"/>
              </a:tabLst>
            </a:pPr>
            <a:r>
              <a:rPr lang="fi-FI" sz="2600" noProof="0" dirty="0">
                <a:cs typeface="Arial"/>
              </a:rPr>
              <a:t>Jos olet virkasuhteinen, olet saanut virkasuhteen alussa 	työnantajalta </a:t>
            </a:r>
            <a:r>
              <a:rPr lang="fi-FI" sz="2600" b="1" noProof="0" dirty="0">
                <a:cs typeface="Arial"/>
              </a:rPr>
              <a:t>nimittämiskirjan</a:t>
            </a:r>
            <a:r>
              <a:rPr lang="fi-FI" sz="2600" noProof="0" dirty="0">
                <a:cs typeface="Arial"/>
              </a:rPr>
              <a:t> tai vastaavan.</a:t>
            </a:r>
          </a:p>
        </p:txBody>
      </p:sp>
    </p:spTree>
  </p:cSld>
  <p:clrMapOvr>
    <a:masterClrMapping/>
  </p:clrMapOvr>
</p:sld>
</file>

<file path=ppt/theme/theme1.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ae3980d-eeaf-4746-a554-795a9c167a2c">
      <Terms xmlns="http://schemas.microsoft.com/office/infopath/2007/PartnerControls"/>
    </lcf76f155ced4ddcb4097134ff3c332f>
    <TaxCatchAll xmlns="da23b2a8-8b13-4689-8dd1-65c81f4dd98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0CD3BF3FE4CDA04ABD792AAC0BA0F3C7" ma:contentTypeVersion="18" ma:contentTypeDescription="Luo uusi asiakirja." ma:contentTypeScope="" ma:versionID="7a13466c12391517ea2d3ae6b82b7b38">
  <xsd:schema xmlns:xsd="http://www.w3.org/2001/XMLSchema" xmlns:xs="http://www.w3.org/2001/XMLSchema" xmlns:p="http://schemas.microsoft.com/office/2006/metadata/properties" xmlns:ns2="8ae3980d-eeaf-4746-a554-795a9c167a2c" xmlns:ns3="da23b2a8-8b13-4689-8dd1-65c81f4dd98b" targetNamespace="http://schemas.microsoft.com/office/2006/metadata/properties" ma:root="true" ma:fieldsID="2dd9fac39da4f99cd86df55b108e0b92" ns2:_="" ns3:_="">
    <xsd:import namespace="8ae3980d-eeaf-4746-a554-795a9c167a2c"/>
    <xsd:import namespace="da23b2a8-8b13-4689-8dd1-65c81f4dd9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e3980d-eeaf-4746-a554-795a9c167a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2888caf6-dec8-4476-8e07-a28bc0a7c9df"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23b2a8-8b13-4689-8dd1-65c81f4dd98b" elementFormDefault="qualified">
    <xsd:import namespace="http://schemas.microsoft.com/office/2006/documentManagement/types"/>
    <xsd:import namespace="http://schemas.microsoft.com/office/infopath/2007/PartnerControls"/>
    <xsd:element name="SharedWithUsers" ma:index="17"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34875c51-1206-4cee-84a0-51d890d30711}" ma:internalName="TaxCatchAll" ma:showField="CatchAllData" ma:web="da23b2a8-8b13-4689-8dd1-65c81f4dd9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B37555-24FF-49B6-ADD4-ECEDA5A1EDFC}">
  <ds:schemaRefs>
    <ds:schemaRef ds:uri="http://schemas.microsoft.com/sharepoint/v3/contenttype/forms"/>
  </ds:schemaRefs>
</ds:datastoreItem>
</file>

<file path=customXml/itemProps2.xml><?xml version="1.0" encoding="utf-8"?>
<ds:datastoreItem xmlns:ds="http://schemas.openxmlformats.org/officeDocument/2006/customXml" ds:itemID="{3FBEC741-7293-4C41-A1B4-B55A18091AC6}">
  <ds:schemaRefs>
    <ds:schemaRef ds:uri="http://schemas.microsoft.com/office/2006/metadata/properties"/>
    <ds:schemaRef ds:uri="http://schemas.microsoft.com/office/infopath/2007/PartnerControls"/>
    <ds:schemaRef ds:uri="8ae3980d-eeaf-4746-a554-795a9c167a2c"/>
    <ds:schemaRef ds:uri="da23b2a8-8b13-4689-8dd1-65c81f4dd98b"/>
  </ds:schemaRefs>
</ds:datastoreItem>
</file>

<file path=customXml/itemProps3.xml><?xml version="1.0" encoding="utf-8"?>
<ds:datastoreItem xmlns:ds="http://schemas.openxmlformats.org/officeDocument/2006/customXml" ds:itemID="{A12BA024-595F-465C-928A-2A2AEE5904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e3980d-eeaf-4746-a554-795a9c167a2c"/>
    <ds:schemaRef ds:uri="da23b2a8-8b13-4689-8dd1-65c81f4dd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1027</TotalTime>
  <Words>1420</Words>
  <Application>Microsoft Office PowerPoint</Application>
  <PresentationFormat>Laajakuva</PresentationFormat>
  <Paragraphs>106</Paragraphs>
  <Slides>25</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25</vt:i4>
      </vt:variant>
    </vt:vector>
  </HeadingPairs>
  <TitlesOfParts>
    <vt:vector size="29" baseType="lpstr">
      <vt:lpstr>Arial</vt:lpstr>
      <vt:lpstr>Calibri</vt:lpstr>
      <vt:lpstr>Calibri Light</vt:lpstr>
      <vt:lpstr>1_Office-teema</vt:lpstr>
      <vt:lpstr>Usein kysytyt  kysymykset ylityö-, vuoronvaihto- ja saldojen kerryttämisen kiellosta</vt:lpstr>
      <vt:lpstr>Miksi ylityö-, vuoronvaihto- ja saldojen kerryttämisen kielto on tarpeen? 1/2</vt:lpstr>
      <vt:lpstr>Miksi ylityö-, vuoronvaihto- ja saldojen kerryttämisen kielto on tarpeen? 2/2</vt:lpstr>
      <vt:lpstr>Mitä ylityökielto ja saldojen kerryttämisen  kielto tarkoittaa?  1/2</vt:lpstr>
      <vt:lpstr>Mitä ylityökielto ja saldojen kerryttämisen  kielto tarkoittaa?  2/2</vt:lpstr>
      <vt:lpstr>Mitä vuoronvaihtokielto tarkoittaa?</vt:lpstr>
      <vt:lpstr>Milloin kielto voi alkaa?</vt:lpstr>
      <vt:lpstr>Koskeeko kielto sekä työ- että virkasuhteisia?</vt:lpstr>
      <vt:lpstr>Mistä tiedän onko minulla virka- vai työsuhde?</vt:lpstr>
      <vt:lpstr>Tehdäänkö kiellon aikana ne ylityöt, joista on  jo sovittu työnantajan kanssa?</vt:lpstr>
      <vt:lpstr>Olen työsopimuksella sopinut varallaolosta. Voinko kieltäytyä?</vt:lpstr>
      <vt:lpstr>Saako lisätyötä tehdä kiellon aikana?</vt:lpstr>
      <vt:lpstr>Onko osa-aikaisen mahdollista tehdä lisätöitä kiellon aikana?</vt:lpstr>
      <vt:lpstr>Koskeeko kielto liukuvaa työaikaa?</vt:lpstr>
      <vt:lpstr>Voiko työnantaja yksipuolisesti muuttaa työvuoroluetteloa?</vt:lpstr>
      <vt:lpstr>Miten ja kenelle kiellon alkamisesta ilmoitetaan?</vt:lpstr>
      <vt:lpstr>Milloin toistaiseksi voimassa oleva kielto päättyy?</vt:lpstr>
      <vt:lpstr>Koskeeko kielto suojelutyötä?</vt:lpstr>
      <vt:lpstr>Miten toimitaan henkeä ja terveyttä uhkaavissa tilanteissa kiellon aikana?</vt:lpstr>
      <vt:lpstr>Koskeeko kielto hätätyötä?  1/2</vt:lpstr>
      <vt:lpstr>Koskeeko kielto hätätyötä?  2/2</vt:lpstr>
      <vt:lpstr>Koskeeko kielto pääluottamusmiehiä, luottamusmiehiä ja työsuojeluvaltuutettuja?</vt:lpstr>
      <vt:lpstr>Koskeeko kielto myös työharjoittelussa olevia opiskelijoita?</vt:lpstr>
      <vt:lpstr>Ottavatko esihenkilöt osaa kieltoon?</vt:lpstr>
      <vt:lpstr>Voiko työnantaja rangaista kieltoon osallistumisesta?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Vaihtoehtoinen aloitusdia</dc:title>
  <dc:creator>Anu Huttunen</dc:creator>
  <cp:lastModifiedBy>Jaana Pohja</cp:lastModifiedBy>
  <cp:revision>158</cp:revision>
  <dcterms:created xsi:type="dcterms:W3CDTF">2018-11-14T10:19:59Z</dcterms:created>
  <dcterms:modified xsi:type="dcterms:W3CDTF">2025-03-18T11:40:37Z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0x0101000CD3BF3FE4CDA04ABD792AAC0BA0F3C7</vt:lpwstr>
  </property>
  <property fmtid="{D5CDD505-2E9C-101B-9397-08002B2CF9AE}" pid="3" name="Order">
    <vt:r8>49000</vt:r8>
  </property>
</Properties>
</file>